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6"/>
  </p:notesMasterIdLst>
  <p:sldIdLst>
    <p:sldId id="256" r:id="rId2"/>
    <p:sldId id="275" r:id="rId3"/>
    <p:sldId id="264" r:id="rId4"/>
    <p:sldId id="319" r:id="rId5"/>
    <p:sldId id="326" r:id="rId6"/>
    <p:sldId id="321" r:id="rId7"/>
    <p:sldId id="269" r:id="rId8"/>
    <p:sldId id="320" r:id="rId9"/>
    <p:sldId id="325" r:id="rId10"/>
    <p:sldId id="270" r:id="rId11"/>
    <p:sldId id="317" r:id="rId12"/>
    <p:sldId id="318" r:id="rId13"/>
    <p:sldId id="327" r:id="rId14"/>
    <p:sldId id="271" r:id="rId15"/>
    <p:sldId id="328" r:id="rId16"/>
    <p:sldId id="272" r:id="rId17"/>
    <p:sldId id="315" r:id="rId18"/>
    <p:sldId id="277" r:id="rId19"/>
    <p:sldId id="329" r:id="rId20"/>
    <p:sldId id="273" r:id="rId21"/>
    <p:sldId id="276" r:id="rId22"/>
    <p:sldId id="280" r:id="rId23"/>
    <p:sldId id="25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51" r:id="rId44"/>
    <p:sldId id="350"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3786" autoAdjust="0"/>
  </p:normalViewPr>
  <p:slideViewPr>
    <p:cSldViewPr>
      <p:cViewPr>
        <p:scale>
          <a:sx n="50" d="100"/>
          <a:sy n="50" d="100"/>
        </p:scale>
        <p:origin x="-1704" y="-36"/>
      </p:cViewPr>
      <p:guideLst>
        <p:guide orient="horz" pos="2160"/>
        <p:guide pos="2880"/>
      </p:guideLst>
    </p:cSldViewPr>
  </p:slideViewPr>
  <p:notesTextViewPr>
    <p:cViewPr>
      <p:scale>
        <a:sx n="125" d="100"/>
        <a:sy n="125" d="100"/>
      </p:scale>
      <p:origin x="0" y="0"/>
    </p:cViewPr>
  </p:notesTextViewPr>
  <p:sorterViewPr>
    <p:cViewPr>
      <p:scale>
        <a:sx n="66" d="100"/>
        <a:sy n="66" d="100"/>
      </p:scale>
      <p:origin x="0" y="18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EB0013-FDC4-41A8-B584-EE5F807DEC1B}" type="doc">
      <dgm:prSet loTypeId="urn:microsoft.com/office/officeart/2005/8/layout/venn1" loCatId="relationship" qsTypeId="urn:microsoft.com/office/officeart/2005/8/quickstyle/simple2" qsCatId="simple" csTypeId="urn:microsoft.com/office/officeart/2005/8/colors/colorful1#1" csCatId="colorful" phldr="1"/>
      <dgm:spPr/>
    </dgm:pt>
    <dgm:pt modelId="{2326489E-4F42-4E39-BF71-168F9839A81D}">
      <dgm:prSet phldrT="[Text]" custT="1"/>
      <dgm:spPr/>
      <dgm:t>
        <a:bodyPr/>
        <a:lstStyle/>
        <a:p>
          <a:pPr algn="ctr"/>
          <a:r>
            <a:rPr lang="en-US" sz="2400" dirty="0" smtClean="0"/>
            <a:t>Talent</a:t>
          </a:r>
          <a:r>
            <a:rPr lang="en-US" sz="2400" dirty="0"/>
            <a:t/>
          </a:r>
          <a:br>
            <a:rPr lang="en-US" sz="2400" dirty="0"/>
          </a:br>
          <a:r>
            <a:rPr lang="en-US" sz="1800" dirty="0"/>
            <a:t>(Skilled Workforce)</a:t>
          </a:r>
          <a:endParaRPr lang="en-US" sz="2400" dirty="0"/>
        </a:p>
      </dgm:t>
    </dgm:pt>
    <dgm:pt modelId="{FA95765B-D22C-42EF-A3DB-2385ACD3164F}" type="parTrans" cxnId="{4995B3E0-EDCC-44E5-BC48-72F327463ACE}">
      <dgm:prSet/>
      <dgm:spPr/>
      <dgm:t>
        <a:bodyPr/>
        <a:lstStyle/>
        <a:p>
          <a:pPr algn="ctr"/>
          <a:endParaRPr lang="en-US"/>
        </a:p>
      </dgm:t>
    </dgm:pt>
    <dgm:pt modelId="{01AA0A83-214D-4BF8-8372-1A2ED55EBE55}" type="sibTrans" cxnId="{4995B3E0-EDCC-44E5-BC48-72F327463ACE}">
      <dgm:prSet/>
      <dgm:spPr/>
      <dgm:t>
        <a:bodyPr/>
        <a:lstStyle/>
        <a:p>
          <a:pPr algn="ctr"/>
          <a:endParaRPr lang="en-US"/>
        </a:p>
      </dgm:t>
    </dgm:pt>
    <dgm:pt modelId="{31380B60-8F8A-4DC8-B07E-660D88D7A31E}">
      <dgm:prSet phldrT="[Text]" custT="1"/>
      <dgm:spPr/>
      <dgm:t>
        <a:bodyPr/>
        <a:lstStyle/>
        <a:p>
          <a:pPr algn="ctr"/>
          <a:r>
            <a:rPr lang="en-US" sz="2400" dirty="0"/>
            <a:t>Economy</a:t>
          </a:r>
          <a:br>
            <a:rPr lang="en-US" sz="2400" dirty="0"/>
          </a:br>
          <a:r>
            <a:rPr lang="en-US" sz="1800" dirty="0"/>
            <a:t>(Project60)</a:t>
          </a:r>
          <a:endParaRPr lang="en-US" sz="2400" dirty="0"/>
        </a:p>
      </dgm:t>
    </dgm:pt>
    <dgm:pt modelId="{906F4478-CDA9-478E-BF90-B61B8B7B3D93}" type="parTrans" cxnId="{551F38B4-2BBC-4993-A35A-03CCAE5CB9E0}">
      <dgm:prSet/>
      <dgm:spPr/>
      <dgm:t>
        <a:bodyPr/>
        <a:lstStyle/>
        <a:p>
          <a:pPr algn="ctr"/>
          <a:endParaRPr lang="en-US"/>
        </a:p>
      </dgm:t>
    </dgm:pt>
    <dgm:pt modelId="{D5607D8D-F609-4104-985C-861913F65247}" type="sibTrans" cxnId="{551F38B4-2BBC-4993-A35A-03CCAE5CB9E0}">
      <dgm:prSet/>
      <dgm:spPr/>
      <dgm:t>
        <a:bodyPr/>
        <a:lstStyle/>
        <a:p>
          <a:pPr algn="ctr"/>
          <a:endParaRPr lang="en-US"/>
        </a:p>
      </dgm:t>
    </dgm:pt>
    <dgm:pt modelId="{D8EC1F46-ECFE-48A4-B921-2F56D658DDE7}">
      <dgm:prSet phldrT="[Text]" custT="1"/>
      <dgm:spPr/>
      <dgm:t>
        <a:bodyPr/>
        <a:lstStyle/>
        <a:p>
          <a:pPr algn="ctr"/>
          <a:r>
            <a:rPr lang="en-US" sz="2400" dirty="0"/>
            <a:t>Innovation</a:t>
          </a:r>
          <a:br>
            <a:rPr lang="en-US" sz="2400" dirty="0"/>
          </a:br>
          <a:r>
            <a:rPr lang="en-US" sz="1800" dirty="0"/>
            <a:t>(IGEM)</a:t>
          </a:r>
          <a:endParaRPr lang="en-US" sz="2400" dirty="0"/>
        </a:p>
      </dgm:t>
    </dgm:pt>
    <dgm:pt modelId="{6198B46A-76EF-4092-97AF-1328FFA4A2EA}" type="parTrans" cxnId="{BAC146D5-6579-4B81-81B4-0F33D75333D9}">
      <dgm:prSet/>
      <dgm:spPr/>
      <dgm:t>
        <a:bodyPr/>
        <a:lstStyle/>
        <a:p>
          <a:pPr algn="ctr"/>
          <a:endParaRPr lang="en-US"/>
        </a:p>
      </dgm:t>
    </dgm:pt>
    <dgm:pt modelId="{CD80D5A4-EEAB-4333-97AE-8D87C63AF1ED}" type="sibTrans" cxnId="{BAC146D5-6579-4B81-81B4-0F33D75333D9}">
      <dgm:prSet/>
      <dgm:spPr/>
      <dgm:t>
        <a:bodyPr/>
        <a:lstStyle/>
        <a:p>
          <a:pPr algn="ctr"/>
          <a:endParaRPr lang="en-US"/>
        </a:p>
      </dgm:t>
    </dgm:pt>
    <dgm:pt modelId="{952F94A1-6279-48D9-8D4E-5E871F336692}" type="pres">
      <dgm:prSet presAssocID="{C8EB0013-FDC4-41A8-B584-EE5F807DEC1B}" presName="compositeShape" presStyleCnt="0">
        <dgm:presLayoutVars>
          <dgm:chMax val="7"/>
          <dgm:dir/>
          <dgm:resizeHandles val="exact"/>
        </dgm:presLayoutVars>
      </dgm:prSet>
      <dgm:spPr/>
    </dgm:pt>
    <dgm:pt modelId="{C8127BDB-E511-450A-B7FB-7401C00E7D4C}" type="pres">
      <dgm:prSet presAssocID="{2326489E-4F42-4E39-BF71-168F9839A81D}" presName="circ1" presStyleLbl="vennNode1" presStyleIdx="0" presStyleCnt="3" custLinFactNeighborX="-40372" custLinFactNeighborY="-5212"/>
      <dgm:spPr/>
      <dgm:t>
        <a:bodyPr/>
        <a:lstStyle/>
        <a:p>
          <a:endParaRPr lang="en-US"/>
        </a:p>
      </dgm:t>
    </dgm:pt>
    <dgm:pt modelId="{D9AA70FD-DF5C-4995-A684-F772A0AF370A}" type="pres">
      <dgm:prSet presAssocID="{2326489E-4F42-4E39-BF71-168F9839A81D}" presName="circ1Tx" presStyleLbl="revTx" presStyleIdx="0" presStyleCnt="0">
        <dgm:presLayoutVars>
          <dgm:chMax val="0"/>
          <dgm:chPref val="0"/>
          <dgm:bulletEnabled val="1"/>
        </dgm:presLayoutVars>
      </dgm:prSet>
      <dgm:spPr/>
      <dgm:t>
        <a:bodyPr/>
        <a:lstStyle/>
        <a:p>
          <a:endParaRPr lang="en-US"/>
        </a:p>
      </dgm:t>
    </dgm:pt>
    <dgm:pt modelId="{EF191D42-0187-4C8B-9DEA-3D80689A7070}" type="pres">
      <dgm:prSet presAssocID="{31380B60-8F8A-4DC8-B07E-660D88D7A31E}" presName="circ2" presStyleLbl="vennNode1" presStyleIdx="1" presStyleCnt="3" custLinFactNeighborX="-37920" custLinFactNeighborY="-2760"/>
      <dgm:spPr/>
      <dgm:t>
        <a:bodyPr/>
        <a:lstStyle/>
        <a:p>
          <a:endParaRPr lang="en-US"/>
        </a:p>
      </dgm:t>
    </dgm:pt>
    <dgm:pt modelId="{9F9C7062-4ED8-4232-A1D0-F235C634EE14}" type="pres">
      <dgm:prSet presAssocID="{31380B60-8F8A-4DC8-B07E-660D88D7A31E}" presName="circ2Tx" presStyleLbl="revTx" presStyleIdx="0" presStyleCnt="0">
        <dgm:presLayoutVars>
          <dgm:chMax val="0"/>
          <dgm:chPref val="0"/>
          <dgm:bulletEnabled val="1"/>
        </dgm:presLayoutVars>
      </dgm:prSet>
      <dgm:spPr/>
      <dgm:t>
        <a:bodyPr/>
        <a:lstStyle/>
        <a:p>
          <a:endParaRPr lang="en-US"/>
        </a:p>
      </dgm:t>
    </dgm:pt>
    <dgm:pt modelId="{57D7A7B5-4227-4525-89F9-CAE47C116EBB}" type="pres">
      <dgm:prSet presAssocID="{D8EC1F46-ECFE-48A4-B921-2F56D658DDE7}" presName="circ3" presStyleLbl="vennNode1" presStyleIdx="2" presStyleCnt="3" custLinFactNeighborX="-42824" custLinFactNeighborY="-2760"/>
      <dgm:spPr/>
      <dgm:t>
        <a:bodyPr/>
        <a:lstStyle/>
        <a:p>
          <a:endParaRPr lang="en-US"/>
        </a:p>
      </dgm:t>
    </dgm:pt>
    <dgm:pt modelId="{7267CBC4-672F-4F99-9EB8-434CF5ACDF9E}" type="pres">
      <dgm:prSet presAssocID="{D8EC1F46-ECFE-48A4-B921-2F56D658DDE7}" presName="circ3Tx" presStyleLbl="revTx" presStyleIdx="0" presStyleCnt="0">
        <dgm:presLayoutVars>
          <dgm:chMax val="0"/>
          <dgm:chPref val="0"/>
          <dgm:bulletEnabled val="1"/>
        </dgm:presLayoutVars>
      </dgm:prSet>
      <dgm:spPr/>
      <dgm:t>
        <a:bodyPr/>
        <a:lstStyle/>
        <a:p>
          <a:endParaRPr lang="en-US"/>
        </a:p>
      </dgm:t>
    </dgm:pt>
  </dgm:ptLst>
  <dgm:cxnLst>
    <dgm:cxn modelId="{26BA38F3-0F4E-4D7F-BA67-66FE167C2E40}" type="presOf" srcId="{2326489E-4F42-4E39-BF71-168F9839A81D}" destId="{C8127BDB-E511-450A-B7FB-7401C00E7D4C}" srcOrd="0" destOrd="0" presId="urn:microsoft.com/office/officeart/2005/8/layout/venn1"/>
    <dgm:cxn modelId="{C07475D0-914E-4368-8B91-E233B67573FD}" type="presOf" srcId="{2326489E-4F42-4E39-BF71-168F9839A81D}" destId="{D9AA70FD-DF5C-4995-A684-F772A0AF370A}" srcOrd="1" destOrd="0" presId="urn:microsoft.com/office/officeart/2005/8/layout/venn1"/>
    <dgm:cxn modelId="{E4C09083-DD2E-48B8-ABA4-3C4C2EC6929A}" type="presOf" srcId="{D8EC1F46-ECFE-48A4-B921-2F56D658DDE7}" destId="{57D7A7B5-4227-4525-89F9-CAE47C116EBB}" srcOrd="0" destOrd="0" presId="urn:microsoft.com/office/officeart/2005/8/layout/venn1"/>
    <dgm:cxn modelId="{ECB7E23A-4AD1-4F1E-980E-95E59EA0C1D2}" type="presOf" srcId="{D8EC1F46-ECFE-48A4-B921-2F56D658DDE7}" destId="{7267CBC4-672F-4F99-9EB8-434CF5ACDF9E}" srcOrd="1" destOrd="0" presId="urn:microsoft.com/office/officeart/2005/8/layout/venn1"/>
    <dgm:cxn modelId="{208C8947-1FC9-4A2E-A1D2-ADD401D3A4A6}" type="presOf" srcId="{31380B60-8F8A-4DC8-B07E-660D88D7A31E}" destId="{EF191D42-0187-4C8B-9DEA-3D80689A7070}" srcOrd="0" destOrd="0" presId="urn:microsoft.com/office/officeart/2005/8/layout/venn1"/>
    <dgm:cxn modelId="{C20D651E-A0C6-464F-B0B5-6D37469E0955}" type="presOf" srcId="{31380B60-8F8A-4DC8-B07E-660D88D7A31E}" destId="{9F9C7062-4ED8-4232-A1D0-F235C634EE14}" srcOrd="1" destOrd="0" presId="urn:microsoft.com/office/officeart/2005/8/layout/venn1"/>
    <dgm:cxn modelId="{4995B3E0-EDCC-44E5-BC48-72F327463ACE}" srcId="{C8EB0013-FDC4-41A8-B584-EE5F807DEC1B}" destId="{2326489E-4F42-4E39-BF71-168F9839A81D}" srcOrd="0" destOrd="0" parTransId="{FA95765B-D22C-42EF-A3DB-2385ACD3164F}" sibTransId="{01AA0A83-214D-4BF8-8372-1A2ED55EBE55}"/>
    <dgm:cxn modelId="{9A7CFD28-7812-4A92-B9D4-5E4A8985C866}" type="presOf" srcId="{C8EB0013-FDC4-41A8-B584-EE5F807DEC1B}" destId="{952F94A1-6279-48D9-8D4E-5E871F336692}" srcOrd="0" destOrd="0" presId="urn:microsoft.com/office/officeart/2005/8/layout/venn1"/>
    <dgm:cxn modelId="{551F38B4-2BBC-4993-A35A-03CCAE5CB9E0}" srcId="{C8EB0013-FDC4-41A8-B584-EE5F807DEC1B}" destId="{31380B60-8F8A-4DC8-B07E-660D88D7A31E}" srcOrd="1" destOrd="0" parTransId="{906F4478-CDA9-478E-BF90-B61B8B7B3D93}" sibTransId="{D5607D8D-F609-4104-985C-861913F65247}"/>
    <dgm:cxn modelId="{BAC146D5-6579-4B81-81B4-0F33D75333D9}" srcId="{C8EB0013-FDC4-41A8-B584-EE5F807DEC1B}" destId="{D8EC1F46-ECFE-48A4-B921-2F56D658DDE7}" srcOrd="2" destOrd="0" parTransId="{6198B46A-76EF-4092-97AF-1328FFA4A2EA}" sibTransId="{CD80D5A4-EEAB-4333-97AE-8D87C63AF1ED}"/>
    <dgm:cxn modelId="{6413611B-8A2B-436E-A1C2-19FB2CB87690}" type="presParOf" srcId="{952F94A1-6279-48D9-8D4E-5E871F336692}" destId="{C8127BDB-E511-450A-B7FB-7401C00E7D4C}" srcOrd="0" destOrd="0" presId="urn:microsoft.com/office/officeart/2005/8/layout/venn1"/>
    <dgm:cxn modelId="{79F8B8F6-7849-4D3C-AE99-AE2E166938F5}" type="presParOf" srcId="{952F94A1-6279-48D9-8D4E-5E871F336692}" destId="{D9AA70FD-DF5C-4995-A684-F772A0AF370A}" srcOrd="1" destOrd="0" presId="urn:microsoft.com/office/officeart/2005/8/layout/venn1"/>
    <dgm:cxn modelId="{B8A84210-23B8-4E3D-93B2-9408AFEABFAD}" type="presParOf" srcId="{952F94A1-6279-48D9-8D4E-5E871F336692}" destId="{EF191D42-0187-4C8B-9DEA-3D80689A7070}" srcOrd="2" destOrd="0" presId="urn:microsoft.com/office/officeart/2005/8/layout/venn1"/>
    <dgm:cxn modelId="{2C746009-393A-49DE-B3E7-6EFC98398B0B}" type="presParOf" srcId="{952F94A1-6279-48D9-8D4E-5E871F336692}" destId="{9F9C7062-4ED8-4232-A1D0-F235C634EE14}" srcOrd="3" destOrd="0" presId="urn:microsoft.com/office/officeart/2005/8/layout/venn1"/>
    <dgm:cxn modelId="{BA8B897A-A968-4419-B3EB-40A71FF7A547}" type="presParOf" srcId="{952F94A1-6279-48D9-8D4E-5E871F336692}" destId="{57D7A7B5-4227-4525-89F9-CAE47C116EBB}" srcOrd="4" destOrd="0" presId="urn:microsoft.com/office/officeart/2005/8/layout/venn1"/>
    <dgm:cxn modelId="{AABED46A-05BB-4372-9873-B5804A5C0CF7}" type="presParOf" srcId="{952F94A1-6279-48D9-8D4E-5E871F336692}" destId="{7267CBC4-672F-4F99-9EB8-434CF5ACDF9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27BDB-E511-450A-B7FB-7401C00E7D4C}">
      <dsp:nvSpPr>
        <dsp:cNvPr id="0" name=""/>
        <dsp:cNvSpPr/>
      </dsp:nvSpPr>
      <dsp:spPr>
        <a:xfrm>
          <a:off x="1174941" y="0"/>
          <a:ext cx="2651125" cy="265112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Talent</a:t>
          </a:r>
          <a:r>
            <a:rPr lang="en-US" sz="2400" kern="1200" dirty="0"/>
            <a:t/>
          </a:r>
          <a:br>
            <a:rPr lang="en-US" sz="2400" kern="1200" dirty="0"/>
          </a:br>
          <a:r>
            <a:rPr lang="en-US" sz="1800" kern="1200" dirty="0"/>
            <a:t>(Skilled Workforce)</a:t>
          </a:r>
          <a:endParaRPr lang="en-US" sz="2400" kern="1200" dirty="0"/>
        </a:p>
      </dsp:txBody>
      <dsp:txXfrm>
        <a:off x="1528424" y="463946"/>
        <a:ext cx="1944158" cy="1193006"/>
      </dsp:txXfrm>
    </dsp:sp>
    <dsp:sp modelId="{EF191D42-0187-4C8B-9DEA-3D80689A7070}">
      <dsp:nvSpPr>
        <dsp:cNvPr id="0" name=""/>
        <dsp:cNvSpPr/>
      </dsp:nvSpPr>
      <dsp:spPr>
        <a:xfrm>
          <a:off x="2196561" y="1639013"/>
          <a:ext cx="2651125" cy="2651125"/>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Economy</a:t>
          </a:r>
          <a:br>
            <a:rPr lang="en-US" sz="2400" kern="1200" dirty="0"/>
          </a:br>
          <a:r>
            <a:rPr lang="en-US" sz="1800" kern="1200" dirty="0"/>
            <a:t>(Project60)</a:t>
          </a:r>
          <a:endParaRPr lang="en-US" sz="2400" kern="1200" dirty="0"/>
        </a:p>
      </dsp:txBody>
      <dsp:txXfrm>
        <a:off x="3007364" y="2323887"/>
        <a:ext cx="1590675" cy="1458118"/>
      </dsp:txXfrm>
    </dsp:sp>
    <dsp:sp modelId="{57D7A7B5-4227-4525-89F9-CAE47C116EBB}">
      <dsp:nvSpPr>
        <dsp:cNvPr id="0" name=""/>
        <dsp:cNvSpPr/>
      </dsp:nvSpPr>
      <dsp:spPr>
        <a:xfrm>
          <a:off x="153321" y="1639013"/>
          <a:ext cx="2651125" cy="2651125"/>
        </a:xfrm>
        <a:prstGeom prst="ellipse">
          <a:avLst/>
        </a:prstGeom>
        <a:solidFill>
          <a:schemeClr val="accent4">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Innovation</a:t>
          </a:r>
          <a:br>
            <a:rPr lang="en-US" sz="2400" kern="1200" dirty="0"/>
          </a:br>
          <a:r>
            <a:rPr lang="en-US" sz="1800" kern="1200" dirty="0"/>
            <a:t>(IGEM)</a:t>
          </a:r>
          <a:endParaRPr lang="en-US" sz="2400" kern="1200" dirty="0"/>
        </a:p>
      </dsp:txBody>
      <dsp:txXfrm>
        <a:off x="402969" y="2323887"/>
        <a:ext cx="1590675" cy="145811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B6E3351-B34B-414F-A6D3-715C4441ACC9}" type="datetimeFigureOut">
              <a:rPr lang="en-US" smtClean="0"/>
              <a:pPr/>
              <a:t>6/19/2012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CAB8087-1490-4B90-BA7E-21F033E45029}" type="slidenum">
              <a:rPr lang="en-US" smtClean="0"/>
              <a:pPr/>
              <a:t>‹#›</a:t>
            </a:fld>
            <a:endParaRPr lang="en-US"/>
          </a:p>
        </p:txBody>
      </p:sp>
    </p:spTree>
    <p:extLst>
      <p:ext uri="{BB962C8B-B14F-4D97-AF65-F5344CB8AC3E}">
        <p14:creationId xmlns:p14="http://schemas.microsoft.com/office/powerpoint/2010/main" val="14239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1</a:t>
            </a:fld>
            <a:endParaRPr lang="en-US" dirty="0"/>
          </a:p>
        </p:txBody>
      </p:sp>
    </p:spTree>
    <p:extLst>
      <p:ext uri="{BB962C8B-B14F-4D97-AF65-F5344CB8AC3E}">
        <p14:creationId xmlns:p14="http://schemas.microsoft.com/office/powerpoint/2010/main" val="3439273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E0E10E7C-028E-46BF-B1DF-258C29111BB6}"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b="0" kern="1200" dirty="0" smtClean="0">
                <a:solidFill>
                  <a:schemeClr val="tx1"/>
                </a:solidFill>
                <a:latin typeface="+mn-lt"/>
                <a:ea typeface="+mn-ea"/>
                <a:cs typeface="+mn-cs"/>
              </a:rPr>
              <a:t>Complete Institutional Readiness Inventory Evaluation</a:t>
            </a:r>
          </a:p>
          <a:p>
            <a:pPr lvl="0">
              <a:buFont typeface="Arial" pitchFamily="34" charset="0"/>
              <a:buChar char="•"/>
            </a:pPr>
            <a:r>
              <a:rPr lang="en-US" sz="1200" b="0" kern="1200" dirty="0" smtClean="0">
                <a:solidFill>
                  <a:schemeClr val="tx1"/>
                </a:solidFill>
                <a:latin typeface="+mn-lt"/>
                <a:ea typeface="+mn-ea"/>
                <a:cs typeface="+mn-cs"/>
              </a:rPr>
              <a:t>Evaluate efficacy of current student placement and success </a:t>
            </a:r>
          </a:p>
          <a:p>
            <a:pPr lvl="0">
              <a:buFont typeface="Arial" pitchFamily="34" charset="0"/>
              <a:buChar char="•"/>
            </a:pPr>
            <a:r>
              <a:rPr lang="en-US" sz="1200" b="0" kern="1200" dirty="0" smtClean="0">
                <a:solidFill>
                  <a:schemeClr val="tx1"/>
                </a:solidFill>
                <a:latin typeface="+mn-lt"/>
                <a:ea typeface="+mn-ea"/>
                <a:cs typeface="+mn-cs"/>
              </a:rPr>
              <a:t>Determine appropriate mechanisms to assess student readiness for college-level work</a:t>
            </a:r>
          </a:p>
          <a:p>
            <a:pPr lvl="0">
              <a:buFont typeface="Arial" pitchFamily="34" charset="0"/>
              <a:buChar char="•"/>
            </a:pPr>
            <a:r>
              <a:rPr lang="en-US" sz="1200" b="0" kern="1200" dirty="0" smtClean="0">
                <a:solidFill>
                  <a:schemeClr val="tx1"/>
                </a:solidFill>
                <a:latin typeface="+mn-lt"/>
                <a:ea typeface="+mn-ea"/>
                <a:cs typeface="+mn-cs"/>
              </a:rPr>
              <a:t>Articulate content area competencies and student learning outcomes</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E0E10E7C-028E-46BF-B1DF-258C29111BB6}"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Remediation</a:t>
            </a:r>
            <a:r>
              <a:rPr lang="en-US" baseline="0" dirty="0" smtClean="0"/>
              <a:t> group working on reform.  Revise policies regarding placement, delivery, and evaluation of remedial services.</a:t>
            </a:r>
            <a:endParaRPr lang="en-US"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E0E10E7C-028E-46BF-B1DF-258C29111BB6}"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13</a:t>
            </a:fld>
            <a:endParaRPr lang="en-US"/>
          </a:p>
        </p:txBody>
      </p:sp>
    </p:spTree>
    <p:extLst>
      <p:ext uri="{BB962C8B-B14F-4D97-AF65-F5344CB8AC3E}">
        <p14:creationId xmlns:p14="http://schemas.microsoft.com/office/powerpoint/2010/main" val="312239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74320" indent="-274320">
              <a:lnSpc>
                <a:spcPct val="150000"/>
              </a:lnSpc>
              <a:spcBef>
                <a:spcPts val="600"/>
              </a:spcBef>
              <a:spcAft>
                <a:spcPts val="600"/>
              </a:spcAft>
              <a:buFont typeface="Arial" pitchFamily="34" charset="0"/>
              <a:buChar char="•"/>
            </a:pPr>
            <a:r>
              <a:rPr lang="en-US" sz="1200" b="0" kern="1200" dirty="0" smtClean="0">
                <a:solidFill>
                  <a:schemeClr val="tx1"/>
                </a:solidFill>
                <a:latin typeface="+mn-lt"/>
                <a:ea typeface="+mn-ea"/>
                <a:cs typeface="+mn-cs"/>
              </a:rPr>
              <a:t>Create a state-level student success web portal with clearly articulated pathways to certificates/degrees </a:t>
            </a:r>
          </a:p>
          <a:p>
            <a:pPr marL="731520" lvl="2" indent="-274320">
              <a:lnSpc>
                <a:spcPct val="150000"/>
              </a:lnSpc>
              <a:spcBef>
                <a:spcPts val="600"/>
              </a:spcBef>
              <a:spcAft>
                <a:spcPts val="600"/>
              </a:spcAft>
              <a:buFont typeface="Arial" pitchFamily="34" charset="0"/>
              <a:buChar char="•"/>
            </a:pPr>
            <a:r>
              <a:rPr lang="en-US" sz="1200" b="0" kern="1200" dirty="0" smtClean="0">
                <a:solidFill>
                  <a:schemeClr val="tx1"/>
                </a:solidFill>
                <a:latin typeface="+mn-lt"/>
                <a:ea typeface="+mn-ea"/>
                <a:cs typeface="+mn-cs"/>
              </a:rPr>
              <a:t>Create a course equivalency guide focused on multi-institution transfer and articulation</a:t>
            </a:r>
          </a:p>
          <a:p>
            <a:pPr marL="731520" lvl="2" indent="-274320">
              <a:lnSpc>
                <a:spcPct val="150000"/>
              </a:lnSpc>
              <a:spcBef>
                <a:spcPts val="600"/>
              </a:spcBef>
              <a:spcAft>
                <a:spcPts val="600"/>
              </a:spcAft>
              <a:buFont typeface="Arial" pitchFamily="34" charset="0"/>
              <a:buChar char="•"/>
            </a:pPr>
            <a:endParaRPr lang="en-US" sz="1200" b="0" kern="1200" dirty="0" smtClean="0">
              <a:solidFill>
                <a:schemeClr val="tx1"/>
              </a:solidFill>
              <a:latin typeface="+mn-lt"/>
              <a:ea typeface="+mn-ea"/>
              <a:cs typeface="+mn-cs"/>
            </a:endParaRPr>
          </a:p>
          <a:p>
            <a:pPr marL="274320" indent="-274320">
              <a:lnSpc>
                <a:spcPct val="150000"/>
              </a:lnSpc>
              <a:spcBef>
                <a:spcPts val="600"/>
              </a:spcBef>
              <a:spcAft>
                <a:spcPts val="600"/>
              </a:spcAft>
              <a:buFont typeface="Arial" pitchFamily="34" charset="0"/>
              <a:buChar char="•"/>
            </a:pPr>
            <a:r>
              <a:rPr lang="en-US" sz="1200" b="0" kern="1200" dirty="0" smtClean="0">
                <a:solidFill>
                  <a:schemeClr val="tx1"/>
                </a:solidFill>
                <a:latin typeface="+mn-lt"/>
                <a:ea typeface="+mn-ea"/>
                <a:cs typeface="+mn-cs"/>
              </a:rPr>
              <a:t>Improve transferability and integration of Professional-Technical Education (PTE) courses into advanced degree requirements</a:t>
            </a:r>
          </a:p>
          <a:p>
            <a:pPr marL="274320" indent="-274320">
              <a:lnSpc>
                <a:spcPct val="150000"/>
              </a:lnSpc>
              <a:spcBef>
                <a:spcPts val="600"/>
              </a:spcBef>
              <a:spcAft>
                <a:spcPts val="600"/>
              </a:spcAft>
              <a:buFont typeface="Arial" pitchFamily="34" charset="0"/>
              <a:buChar char="•"/>
            </a:pPr>
            <a:endParaRPr lang="en-US" sz="1200" b="0" kern="1200" dirty="0" smtClean="0">
              <a:solidFill>
                <a:schemeClr val="tx1"/>
              </a:solidFill>
              <a:latin typeface="+mn-lt"/>
              <a:ea typeface="+mn-ea"/>
              <a:cs typeface="+mn-cs"/>
            </a:endParaRPr>
          </a:p>
          <a:p>
            <a:pPr marL="274320" indent="-274320">
              <a:lnSpc>
                <a:spcPct val="150000"/>
              </a:lnSpc>
              <a:spcBef>
                <a:spcPts val="600"/>
              </a:spcBef>
              <a:spcAft>
                <a:spcPts val="600"/>
              </a:spcAft>
              <a:buFont typeface="Arial" pitchFamily="34" charset="0"/>
              <a:buChar char="•"/>
            </a:pPr>
            <a:r>
              <a:rPr lang="en-US" sz="1200" b="0" kern="1200" dirty="0" smtClean="0">
                <a:solidFill>
                  <a:schemeClr val="tx1"/>
                </a:solidFill>
                <a:latin typeface="+mn-lt"/>
                <a:ea typeface="+mn-ea"/>
                <a:cs typeface="+mn-cs"/>
              </a:rPr>
              <a:t>Establish appropriate policies and procedures that allow for reverse transfer options to students who transferred from a 2-year institution to a 4-year institution prior to earning an associate’s degree</a:t>
            </a:r>
          </a:p>
          <a:p>
            <a:pPr marL="274320" indent="-274320">
              <a:lnSpc>
                <a:spcPct val="150000"/>
              </a:lnSpc>
              <a:spcBef>
                <a:spcPts val="600"/>
              </a:spcBef>
              <a:spcAft>
                <a:spcPts val="600"/>
              </a:spcAft>
              <a:buFont typeface="Arial" pitchFamily="34" charset="0"/>
              <a:buChar char="•"/>
            </a:pPr>
            <a:endParaRPr lang="en-US" sz="1200" b="0" kern="1200" dirty="0" smtClean="0">
              <a:solidFill>
                <a:schemeClr val="tx1"/>
              </a:solidFill>
              <a:latin typeface="+mn-lt"/>
              <a:ea typeface="+mn-ea"/>
              <a:cs typeface="+mn-cs"/>
            </a:endParaRPr>
          </a:p>
          <a:p>
            <a:pPr marL="274320" indent="-274320">
              <a:lnSpc>
                <a:spcPct val="150000"/>
              </a:lnSpc>
              <a:spcBef>
                <a:spcPts val="600"/>
              </a:spcBef>
              <a:spcAft>
                <a:spcPts val="600"/>
              </a:spcAft>
              <a:buFont typeface="Arial" pitchFamily="34" charset="0"/>
              <a:buChar char="•"/>
            </a:pPr>
            <a:r>
              <a:rPr lang="en-US" sz="1200" b="0" kern="1200" dirty="0" smtClean="0">
                <a:solidFill>
                  <a:schemeClr val="tx1"/>
                </a:solidFill>
                <a:latin typeface="+mn-lt"/>
                <a:ea typeface="+mn-ea"/>
                <a:cs typeface="+mn-cs"/>
              </a:rPr>
              <a:t>Reform general education core (LEAP framework) to include revised policies and practice</a:t>
            </a:r>
          </a:p>
        </p:txBody>
      </p:sp>
      <p:sp>
        <p:nvSpPr>
          <p:cNvPr id="4" name="Slide Number Placeholder 3"/>
          <p:cNvSpPr>
            <a:spLocks noGrp="1"/>
          </p:cNvSpPr>
          <p:nvPr>
            <p:ph type="sldNum" sz="quarter" idx="10"/>
          </p:nvPr>
        </p:nvSpPr>
        <p:spPr/>
        <p:txBody>
          <a:bodyPr/>
          <a:lstStyle/>
          <a:p>
            <a:fld id="{E0E10E7C-028E-46BF-B1DF-258C29111BB6}"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B8087-1490-4B90-BA7E-21F033E45029}" type="slidenum">
              <a:rPr lang="en-US" smtClean="0"/>
              <a:pPr/>
              <a:t>15</a:t>
            </a:fld>
            <a:endParaRPr lang="en-US"/>
          </a:p>
        </p:txBody>
      </p:sp>
    </p:spTree>
    <p:extLst>
      <p:ext uri="{BB962C8B-B14F-4D97-AF65-F5344CB8AC3E}">
        <p14:creationId xmlns:p14="http://schemas.microsoft.com/office/powerpoint/2010/main" val="90832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a:buFont typeface="Arial" pitchFamily="34" charset="0"/>
              <a:buChar char="•"/>
            </a:pPr>
            <a:r>
              <a:rPr lang="en-US" sz="1200" b="0" kern="1200" dirty="0" smtClean="0">
                <a:solidFill>
                  <a:schemeClr val="tx1"/>
                </a:solidFill>
                <a:latin typeface="+mn-lt"/>
                <a:ea typeface="+mn-ea"/>
                <a:cs typeface="+mn-cs"/>
              </a:rPr>
              <a:t>Staff and institutions select three to five CCA common college metrics for use as system-wide metrics</a:t>
            </a:r>
          </a:p>
          <a:p>
            <a:pPr marL="274320" indent="-274320">
              <a:buFont typeface="Arial" pitchFamily="34" charset="0"/>
              <a:buChar char="•"/>
            </a:pPr>
            <a:endParaRPr lang="en-US" sz="1200" b="0" kern="1200" dirty="0" smtClean="0">
              <a:solidFill>
                <a:schemeClr val="tx1"/>
              </a:solidFill>
              <a:latin typeface="+mn-lt"/>
              <a:ea typeface="+mn-ea"/>
              <a:cs typeface="+mn-cs"/>
            </a:endParaRPr>
          </a:p>
          <a:p>
            <a:pPr marL="274320" indent="-274320">
              <a:buFont typeface="Arial" pitchFamily="34" charset="0"/>
              <a:buChar char="•"/>
            </a:pPr>
            <a:r>
              <a:rPr lang="en-US" sz="1200" b="0" kern="1200" dirty="0" smtClean="0">
                <a:solidFill>
                  <a:schemeClr val="tx1"/>
                </a:solidFill>
                <a:latin typeface="+mn-lt"/>
                <a:ea typeface="+mn-ea"/>
                <a:cs typeface="+mn-cs"/>
              </a:rPr>
              <a:t>Institutions select three to four indicators or measures from their NWCCU Year One Self-Evaluation Report Core Themes to be used as their institution-specific performance metrics</a:t>
            </a:r>
          </a:p>
          <a:p>
            <a:pPr marL="274320" indent="-274320">
              <a:buFont typeface="Arial" pitchFamily="34" charset="0"/>
              <a:buChar char="•"/>
            </a:pPr>
            <a:endParaRPr lang="en-US" sz="1200" b="0" kern="1200" dirty="0" smtClean="0">
              <a:solidFill>
                <a:schemeClr val="tx1"/>
              </a:solidFill>
              <a:latin typeface="+mn-lt"/>
              <a:ea typeface="+mn-ea"/>
              <a:cs typeface="+mn-cs"/>
            </a:endParaRPr>
          </a:p>
          <a:p>
            <a:pPr marL="274320" indent="-274320">
              <a:buFont typeface="Arial" pitchFamily="34" charset="0"/>
              <a:buChar char="•"/>
            </a:pPr>
            <a:r>
              <a:rPr lang="en-US" sz="1200" b="0" kern="1200" dirty="0" smtClean="0">
                <a:solidFill>
                  <a:schemeClr val="tx1"/>
                </a:solidFill>
                <a:latin typeface="+mn-lt"/>
                <a:ea typeface="+mn-ea"/>
                <a:cs typeface="+mn-cs"/>
              </a:rPr>
              <a:t>Board adopts system-wide and institution-specific metrics for FY 2013</a:t>
            </a:r>
          </a:p>
          <a:p>
            <a:pPr marL="274320" indent="-274320">
              <a:buFont typeface="Arial" pitchFamily="34" charset="0"/>
              <a:buChar char="•"/>
            </a:pPr>
            <a:endParaRPr lang="en-US" sz="1200" b="0" kern="1200" dirty="0" smtClean="0">
              <a:solidFill>
                <a:schemeClr val="tx1"/>
              </a:solidFill>
              <a:latin typeface="+mn-lt"/>
              <a:ea typeface="+mn-ea"/>
              <a:cs typeface="+mn-cs"/>
            </a:endParaRPr>
          </a:p>
          <a:p>
            <a:pPr marL="274320" indent="-274320">
              <a:buFont typeface="Arial" pitchFamily="34" charset="0"/>
              <a:buChar char="•"/>
            </a:pPr>
            <a:r>
              <a:rPr lang="en-US" sz="1200" b="0" kern="1200" dirty="0" smtClean="0">
                <a:solidFill>
                  <a:schemeClr val="tx1"/>
                </a:solidFill>
                <a:latin typeface="+mn-lt"/>
                <a:ea typeface="+mn-ea"/>
                <a:cs typeface="+mn-cs"/>
              </a:rPr>
              <a:t>Use FY 2013 as a transitional year for purposes of deploying and assessing the metrics</a:t>
            </a:r>
          </a:p>
          <a:p>
            <a:pPr marL="274320" indent="-27432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E0E10E7C-028E-46BF-B1DF-258C29111BB6}"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buFont typeface="Arial" pitchFamily="34" charset="0"/>
              <a:buChar char="•"/>
            </a:pPr>
            <a:r>
              <a:rPr lang="en-US" sz="1200" b="0" kern="1200" dirty="0" smtClean="0">
                <a:solidFill>
                  <a:schemeClr val="tx1"/>
                </a:solidFill>
                <a:latin typeface="+mn-lt"/>
                <a:ea typeface="+mn-ea"/>
                <a:cs typeface="+mn-cs"/>
              </a:rPr>
              <a:t>Create and adopt methodology for allocating performance funding</a:t>
            </a:r>
          </a:p>
          <a:p>
            <a:pPr marL="274320" indent="-274320">
              <a:buFont typeface="Arial" pitchFamily="34" charset="0"/>
              <a:buChar char="•"/>
            </a:pPr>
            <a:endParaRPr lang="en-US" sz="1200" b="0" kern="1200" dirty="0" smtClean="0">
              <a:solidFill>
                <a:schemeClr val="tx1"/>
              </a:solidFill>
              <a:latin typeface="+mn-lt"/>
              <a:ea typeface="+mn-ea"/>
              <a:cs typeface="+mn-cs"/>
            </a:endParaRPr>
          </a:p>
          <a:p>
            <a:pPr marL="274320" indent="-274320">
              <a:buFont typeface="Arial" pitchFamily="34" charset="0"/>
              <a:buChar char="•"/>
            </a:pPr>
            <a:r>
              <a:rPr lang="en-US" sz="1200" b="0" kern="1200" dirty="0" smtClean="0">
                <a:solidFill>
                  <a:schemeClr val="tx1"/>
                </a:solidFill>
                <a:latin typeface="+mn-lt"/>
                <a:ea typeface="+mn-ea"/>
                <a:cs typeface="+mn-cs"/>
              </a:rPr>
              <a:t>Submit budget request for performance pool if applicable</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CAB8087-1490-4B90-BA7E-21F033E45029}" type="slidenum">
              <a:rPr lang="en-US" smtClean="0"/>
              <a:pPr/>
              <a:t>17</a:t>
            </a:fld>
            <a:endParaRPr lang="en-US"/>
          </a:p>
        </p:txBody>
      </p:sp>
    </p:spTree>
    <p:extLst>
      <p:ext uri="{BB962C8B-B14F-4D97-AF65-F5344CB8AC3E}">
        <p14:creationId xmlns:p14="http://schemas.microsoft.com/office/powerpoint/2010/main" val="140459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Redesign statewide scholarships to enhance student access and completion</a:t>
            </a:r>
          </a:p>
          <a:p>
            <a:endParaRPr lang="en-US" b="0"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new initiative.  Based on feedback received</a:t>
            </a:r>
            <a:r>
              <a:rPr lang="en-US" baseline="0" dirty="0" smtClean="0"/>
              <a:t> from stakeholders, we recognized that an initiative focused on partnerships between education and business and industry was lacking</a:t>
            </a:r>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19</a:t>
            </a:fld>
            <a:endParaRPr lang="en-US"/>
          </a:p>
        </p:txBody>
      </p:sp>
    </p:spTree>
    <p:extLst>
      <p:ext uri="{BB962C8B-B14F-4D97-AF65-F5344CB8AC3E}">
        <p14:creationId xmlns:p14="http://schemas.microsoft.com/office/powerpoint/2010/main" val="250383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Mikes introduction with context</a:t>
            </a:r>
          </a:p>
        </p:txBody>
      </p:sp>
      <p:sp>
        <p:nvSpPr>
          <p:cNvPr id="4" name="Slide Number Placeholder 3"/>
          <p:cNvSpPr>
            <a:spLocks noGrp="1"/>
          </p:cNvSpPr>
          <p:nvPr>
            <p:ph type="sldNum" sz="quarter" idx="10"/>
          </p:nvPr>
        </p:nvSpPr>
        <p:spPr/>
        <p:txBody>
          <a:bodyPr/>
          <a:lstStyle/>
          <a:p>
            <a:fld id="{7CAB8087-1490-4B90-BA7E-21F033E4502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Collaboration between education with the business community, non-profit and philanthropic organizations to project and meet workforce requirements and business development opportunities</a:t>
            </a:r>
          </a:p>
          <a:p>
            <a:endParaRPr lang="en-US" b="0"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College Access Network – we spoke</a:t>
            </a:r>
            <a:r>
              <a:rPr lang="en-US" baseline="0" dirty="0" smtClean="0"/>
              <a:t> briefly about the College Access Network and the assistance IBCEE has provided in vetting the plan in tandem with collecting information to create a statewide network</a:t>
            </a:r>
          </a:p>
          <a:p>
            <a:endParaRPr lang="en-US" baseline="0" dirty="0" smtClean="0"/>
          </a:p>
          <a:p>
            <a:r>
              <a:rPr lang="en-US" dirty="0"/>
              <a:t>The development of a </a:t>
            </a:r>
            <a:r>
              <a:rPr lang="en-US" b="1" dirty="0"/>
              <a:t>College Access Network</a:t>
            </a:r>
            <a:r>
              <a:rPr lang="en-US" dirty="0"/>
              <a:t> is an initiative aimed at creating a college-going culture.  Linking agencies, organizations, and businesses to coordinate a network is an essential strategy to building a statewide communication plan, the purpose of which is to provide common information to all Idahoans about the benefits of postsecondary education.  Additionally, it will serve as a conduit for communication between entities regarding higher education and access programs.</a:t>
            </a:r>
          </a:p>
        </p:txBody>
      </p:sp>
      <p:sp>
        <p:nvSpPr>
          <p:cNvPr id="4" name="Slide Number Placeholder 3"/>
          <p:cNvSpPr>
            <a:spLocks noGrp="1"/>
          </p:cNvSpPr>
          <p:nvPr>
            <p:ph type="sldNum" sz="quarter" idx="10"/>
          </p:nvPr>
        </p:nvSpPr>
        <p:spPr/>
        <p:txBody>
          <a:bodyPr/>
          <a:lstStyle/>
          <a:p>
            <a:fld id="{7CAB8087-1490-4B90-BA7E-21F033E4502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0" dirty="0" smtClean="0"/>
              <a:t>STEM</a:t>
            </a:r>
            <a:r>
              <a:rPr lang="en-US" b="0" baseline="0" dirty="0" smtClean="0"/>
              <a:t> Education - </a:t>
            </a:r>
            <a:r>
              <a:rPr lang="en-US" dirty="0"/>
              <a:t>Develop a statewide strategic plan for K-20 STEM education in Idaho</a:t>
            </a:r>
          </a:p>
          <a:p>
            <a:pPr defTabSz="931774">
              <a:defRPr/>
            </a:pPr>
            <a:endParaRPr lang="en-US" dirty="0" smtClean="0"/>
          </a:p>
        </p:txBody>
      </p:sp>
      <p:sp>
        <p:nvSpPr>
          <p:cNvPr id="4" name="Slide Number Placeholder 3"/>
          <p:cNvSpPr>
            <a:spLocks noGrp="1"/>
          </p:cNvSpPr>
          <p:nvPr>
            <p:ph type="sldNum" sz="quarter" idx="10"/>
          </p:nvPr>
        </p:nvSpPr>
        <p:spPr/>
        <p:txBody>
          <a:bodyPr/>
          <a:lstStyle/>
          <a:p>
            <a:fld id="{7CAB8087-1490-4B90-BA7E-21F033E4502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The SBOE’s goal is that 60% of Idaho’s 25</a:t>
            </a:r>
            <a:r>
              <a:rPr lang="en-US" baseline="0" dirty="0" smtClean="0"/>
              <a:t> to 34 year olds</a:t>
            </a:r>
            <a:r>
              <a:rPr lang="en-US" dirty="0" smtClean="0"/>
              <a:t> will have at least a 1-year postsecondary</a:t>
            </a:r>
            <a:r>
              <a:rPr lang="en-US" baseline="0" dirty="0" smtClean="0"/>
              <a:t> credential </a:t>
            </a:r>
            <a:r>
              <a:rPr lang="en-US" dirty="0" smtClean="0"/>
              <a:t>by 2020.  December was the last time that we collectively discussed the data and the analysis behind</a:t>
            </a:r>
            <a:r>
              <a:rPr lang="en-US" baseline="0" dirty="0" smtClean="0"/>
              <a:t> the goal.  Much of </a:t>
            </a:r>
            <a:r>
              <a:rPr lang="en-US" dirty="0" smtClean="0"/>
              <a:t>the analysis has been refined</a:t>
            </a:r>
            <a:r>
              <a:rPr lang="en-US" baseline="0" dirty="0" smtClean="0"/>
              <a:t> and expanded since that time.  Today, I’ll be sharing these updates with you.</a:t>
            </a:r>
          </a:p>
          <a:p>
            <a:pPr defTabSz="931774">
              <a:defRPr/>
            </a:pPr>
            <a:endParaRPr lang="en-US" baseline="0" dirty="0" smtClean="0"/>
          </a:p>
          <a:p>
            <a:r>
              <a:rPr lang="en-US" dirty="0" smtClean="0"/>
              <a:t>Brief review of 60% Goal</a:t>
            </a:r>
          </a:p>
          <a:p>
            <a:r>
              <a:rPr lang="en-US" dirty="0" smtClean="0"/>
              <a:t>Describe the refinement of the analytical methods</a:t>
            </a:r>
          </a:p>
          <a:p>
            <a:r>
              <a:rPr lang="en-US" b="0" i="0" dirty="0" smtClean="0"/>
              <a:t>Share goal related findings</a:t>
            </a:r>
          </a:p>
          <a:p>
            <a:r>
              <a:rPr lang="en-US" b="0" i="0" dirty="0" smtClean="0"/>
              <a:t>Idaho comparison to WICHE states</a:t>
            </a:r>
          </a:p>
          <a:p>
            <a:r>
              <a:rPr lang="en-US" b="0" i="0" dirty="0" smtClean="0"/>
              <a:t>Staff recommendation &amp; reasoning behind it</a:t>
            </a:r>
          </a:p>
          <a:p>
            <a:r>
              <a:rPr lang="en-US" dirty="0" smtClean="0"/>
              <a:t>Jessica &amp; Selena will talk about the Complete College Idaho Plan and where we are going from here</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t>The latest data available from the 2010 ACS says that Idaho is at 31.2% of its 25 to 34 year olds with an Associate’s degree or higher.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Describe</a:t>
            </a:r>
            <a:r>
              <a:rPr lang="en-US" i="1" baseline="0" dirty="0" smtClean="0"/>
              <a:t> graph axes…% of Idahoans with an Associate’s degree or higher…</a:t>
            </a:r>
            <a:endParaRPr lang="en-US" i="1" dirty="0" smtClean="0"/>
          </a:p>
          <a:p>
            <a:endParaRPr lang="en-US" baseline="0" dirty="0" smtClean="0"/>
          </a:p>
          <a:p>
            <a:r>
              <a:rPr lang="en-US" baseline="0" dirty="0" smtClean="0"/>
              <a:t>Measure doesn’t include certificates, which are not captured separately by the ACS.  We estimate that 1-year &amp; greater certificates add about 4% to 5% to this rate putting Idaho at about 35% towards its 60% Goal.</a:t>
            </a:r>
            <a:endParaRPr lang="en-US" dirty="0" smtClean="0"/>
          </a:p>
          <a:p>
            <a:endParaRPr lang="en-US" baseline="0" dirty="0" smtClean="0"/>
          </a:p>
          <a:p>
            <a:r>
              <a:rPr lang="en-US" i="1" baseline="0" dirty="0" smtClean="0"/>
              <a:t>The data source here was the Census Bureau’s American Community Survey via the NCHEMS website.  The ACS is a sample of Idaho households.  The survey’s results have a 90% margin of error of about +/- 1.7 to 1.9%.</a:t>
            </a:r>
          </a:p>
          <a:p>
            <a:endParaRPr lang="en-US" i="1" baseline="0" dirty="0" smtClean="0"/>
          </a:p>
          <a:p>
            <a:r>
              <a:rPr lang="en-US" sz="1200" b="0" i="1" u="none" strike="noStrike" kern="1200" dirty="0" smtClean="0">
                <a:solidFill>
                  <a:schemeClr val="tx1"/>
                </a:solidFill>
                <a:effectLst/>
                <a:latin typeface="+mn-lt"/>
                <a:ea typeface="+mn-ea"/>
                <a:cs typeface="+mn-cs"/>
              </a:rPr>
              <a:t>2005,</a:t>
            </a:r>
            <a:r>
              <a:rPr lang="en-US" i="1" dirty="0" smtClean="0"/>
              <a:t> </a:t>
            </a:r>
            <a:r>
              <a:rPr lang="en-US" sz="1200" b="0" i="1" u="none" strike="noStrike" kern="1200" dirty="0" smtClean="0">
                <a:solidFill>
                  <a:schemeClr val="tx1"/>
                </a:solidFill>
                <a:effectLst/>
                <a:latin typeface="+mn-lt"/>
                <a:ea typeface="+mn-ea"/>
                <a:cs typeface="+mn-cs"/>
              </a:rPr>
              <a:t>30.0%</a:t>
            </a:r>
          </a:p>
          <a:p>
            <a:r>
              <a:rPr lang="en-US" sz="1200" b="0" i="1" u="none" strike="noStrike" kern="1200" dirty="0" smtClean="0">
                <a:solidFill>
                  <a:schemeClr val="tx1"/>
                </a:solidFill>
                <a:effectLst/>
                <a:latin typeface="+mn-lt"/>
                <a:ea typeface="+mn-ea"/>
                <a:cs typeface="+mn-cs"/>
              </a:rPr>
              <a:t>2006,</a:t>
            </a:r>
            <a:r>
              <a:rPr lang="en-US" i="1" dirty="0" smtClean="0"/>
              <a:t> </a:t>
            </a:r>
            <a:r>
              <a:rPr lang="en-US" sz="1200" b="0" i="1" u="none" strike="noStrike" kern="1200" dirty="0" smtClean="0">
                <a:solidFill>
                  <a:schemeClr val="tx1"/>
                </a:solidFill>
                <a:effectLst/>
                <a:latin typeface="+mn-lt"/>
                <a:ea typeface="+mn-ea"/>
                <a:cs typeface="+mn-cs"/>
              </a:rPr>
              <a:t>30.8%</a:t>
            </a:r>
          </a:p>
          <a:p>
            <a:r>
              <a:rPr lang="en-US" sz="1200" b="0" i="1" u="none" strike="noStrike" kern="1200" dirty="0" smtClean="0">
                <a:solidFill>
                  <a:schemeClr val="tx1"/>
                </a:solidFill>
                <a:effectLst/>
                <a:latin typeface="+mn-lt"/>
                <a:ea typeface="+mn-ea"/>
                <a:cs typeface="+mn-cs"/>
              </a:rPr>
              <a:t>2007,</a:t>
            </a:r>
            <a:r>
              <a:rPr lang="en-US" i="1" dirty="0" smtClean="0"/>
              <a:t> </a:t>
            </a:r>
            <a:r>
              <a:rPr lang="en-US" sz="1200" b="0" i="1" u="none" strike="noStrike" kern="1200" dirty="0" smtClean="0">
                <a:solidFill>
                  <a:schemeClr val="tx1"/>
                </a:solidFill>
                <a:effectLst/>
                <a:latin typeface="+mn-lt"/>
                <a:ea typeface="+mn-ea"/>
                <a:cs typeface="+mn-cs"/>
              </a:rPr>
              <a:t>33.4%</a:t>
            </a:r>
          </a:p>
          <a:p>
            <a:r>
              <a:rPr lang="en-US" sz="1200" b="0" i="1" u="none" strike="noStrike" kern="1200" dirty="0" smtClean="0">
                <a:solidFill>
                  <a:schemeClr val="tx1"/>
                </a:solidFill>
                <a:effectLst/>
                <a:latin typeface="+mn-lt"/>
                <a:ea typeface="+mn-ea"/>
                <a:cs typeface="+mn-cs"/>
              </a:rPr>
              <a:t>2008,</a:t>
            </a:r>
            <a:r>
              <a:rPr lang="en-US" i="1" dirty="0" smtClean="0"/>
              <a:t> </a:t>
            </a:r>
            <a:r>
              <a:rPr lang="en-US" sz="1200" b="0" i="1" u="none" strike="noStrike" kern="1200" dirty="0" smtClean="0">
                <a:solidFill>
                  <a:schemeClr val="tx1"/>
                </a:solidFill>
                <a:effectLst/>
                <a:latin typeface="+mn-lt"/>
                <a:ea typeface="+mn-ea"/>
                <a:cs typeface="+mn-cs"/>
              </a:rPr>
              <a:t>34.1%</a:t>
            </a:r>
          </a:p>
          <a:p>
            <a:r>
              <a:rPr lang="en-US" sz="1200" b="0" i="1" u="none" strike="noStrike" kern="1200" dirty="0" smtClean="0">
                <a:solidFill>
                  <a:schemeClr val="tx1"/>
                </a:solidFill>
                <a:effectLst/>
                <a:latin typeface="+mn-lt"/>
                <a:ea typeface="+mn-ea"/>
                <a:cs typeface="+mn-cs"/>
              </a:rPr>
              <a:t>2009,</a:t>
            </a:r>
            <a:r>
              <a:rPr lang="en-US" i="1" dirty="0" smtClean="0"/>
              <a:t> </a:t>
            </a:r>
            <a:r>
              <a:rPr lang="en-US" sz="1200" b="0" i="1" u="none" strike="noStrike" kern="1200" dirty="0" smtClean="0">
                <a:solidFill>
                  <a:schemeClr val="tx1"/>
                </a:solidFill>
                <a:effectLst/>
                <a:latin typeface="+mn-lt"/>
                <a:ea typeface="+mn-ea"/>
                <a:cs typeface="+mn-cs"/>
              </a:rPr>
              <a:t>31.4%</a:t>
            </a:r>
          </a:p>
          <a:p>
            <a:r>
              <a:rPr lang="en-US" sz="1200" b="0" i="1" u="none" strike="noStrike" kern="1200" dirty="0" smtClean="0">
                <a:solidFill>
                  <a:schemeClr val="tx1"/>
                </a:solidFill>
                <a:effectLst/>
                <a:latin typeface="+mn-lt"/>
                <a:ea typeface="+mn-ea"/>
                <a:cs typeface="+mn-cs"/>
              </a:rPr>
              <a:t>2010,</a:t>
            </a:r>
            <a:r>
              <a:rPr lang="en-US" i="1" dirty="0" smtClean="0"/>
              <a:t> </a:t>
            </a:r>
            <a:r>
              <a:rPr lang="en-US" sz="1200" b="0" i="1" u="none" strike="noStrike" kern="1200" dirty="0" smtClean="0">
                <a:solidFill>
                  <a:schemeClr val="tx1"/>
                </a:solidFill>
                <a:effectLst/>
                <a:latin typeface="+mn-lt"/>
                <a:ea typeface="+mn-ea"/>
                <a:cs typeface="+mn-cs"/>
              </a:rPr>
              <a:t>31.2</a:t>
            </a:r>
            <a:r>
              <a:rPr lang="en-US" i="1" dirty="0" smtClean="0"/>
              <a:t> %</a:t>
            </a:r>
          </a:p>
          <a:p>
            <a:endParaRPr lang="en-US" dirty="0" smtClean="0"/>
          </a:p>
          <a:p>
            <a:r>
              <a:rPr lang="en-US" dirty="0" smtClean="0"/>
              <a:t>One disturbing</a:t>
            </a:r>
            <a:r>
              <a:rPr lang="en-US" baseline="0" dirty="0" smtClean="0"/>
              <a:t> recent development AND potential future barrier to tracking this information is that the U.S. House of Representatives has voted to eliminate the CB’s American Community Survey.  The Senate has yet to vote on the issue.  If this survey goes away, Idaho will not have a method in place to track this measure.  Conducting our own survey to match the accuracy of the ACS is estimated to cost more than $130,000 per survey.  High cost due to getting accurate phone #’s or mailing addresses on 4,100 25-34 year olds.</a:t>
            </a:r>
            <a:endParaRPr lang="en-US" dirty="0" smtClean="0"/>
          </a:p>
          <a:p>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24</a:t>
            </a:fld>
            <a:endParaRPr lang="en-US"/>
          </a:p>
        </p:txBody>
      </p:sp>
    </p:spTree>
    <p:extLst>
      <p:ext uri="{BB962C8B-B14F-4D97-AF65-F5344CB8AC3E}">
        <p14:creationId xmlns:p14="http://schemas.microsoft.com/office/powerpoint/2010/main" val="2879814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50">
              <a:defRPr/>
            </a:pPr>
            <a:r>
              <a:rPr lang="en-US" i="1" dirty="0" smtClean="0"/>
              <a:t>Recall</a:t>
            </a:r>
            <a:r>
              <a:rPr lang="en-US" i="1" baseline="0" dirty="0" smtClean="0"/>
              <a:t> that ACS = Census Bureau’s American Community Survey</a:t>
            </a:r>
          </a:p>
          <a:p>
            <a:pPr defTabSz="914350">
              <a:defRPr/>
            </a:pPr>
            <a:r>
              <a:rPr lang="en-US" i="1" baseline="0" dirty="0" smtClean="0"/>
              <a:t>                </a:t>
            </a:r>
            <a:r>
              <a:rPr lang="en-US" i="1" dirty="0" smtClean="0"/>
              <a:t>GRC = Goal Related Credentials…1-year or greater certificates, Associate’s,</a:t>
            </a:r>
            <a:r>
              <a:rPr lang="en-US" i="1" baseline="0" dirty="0" smtClean="0"/>
              <a:t> &amp; Bachelor’s degrees.</a:t>
            </a:r>
            <a:endParaRPr lang="en-US" i="1" dirty="0" smtClean="0"/>
          </a:p>
          <a:p>
            <a:endParaRPr lang="en-US" dirty="0" smtClean="0"/>
          </a:p>
          <a:p>
            <a:pPr marL="171450" indent="-171450">
              <a:buFont typeface="Arial" pitchFamily="34" charset="0"/>
              <a:buChar char="•"/>
            </a:pPr>
            <a:r>
              <a:rPr lang="en-US" dirty="0" smtClean="0"/>
              <a:t>Reconcile historical degree production with subsequent Census Bureau population</a:t>
            </a:r>
            <a:r>
              <a:rPr lang="en-US" baseline="0" dirty="0" smtClean="0"/>
              <a:t> education attainment levels.</a:t>
            </a:r>
          </a:p>
          <a:p>
            <a:pPr marL="171450" indent="-171450">
              <a:buFont typeface="Arial" pitchFamily="34" charset="0"/>
              <a:buChar char="•"/>
            </a:pPr>
            <a:r>
              <a:rPr lang="en-US" baseline="0" dirty="0" smtClean="0"/>
              <a:t>Apply those historical reconciliation factors to recent &amp; future GRC production to get GRC projections.</a:t>
            </a:r>
          </a:p>
          <a:p>
            <a:pPr marL="171450" indent="-171450">
              <a:buFont typeface="Arial" pitchFamily="34" charset="0"/>
              <a:buChar char="•"/>
            </a:pPr>
            <a:r>
              <a:rPr lang="en-US" baseline="0" dirty="0" smtClean="0"/>
              <a:t>Validate assumptions including:</a:t>
            </a:r>
          </a:p>
          <a:p>
            <a:pPr marL="628650" lvl="1" indent="-171450">
              <a:buFont typeface="Arial" pitchFamily="34" charset="0"/>
              <a:buChar char="•"/>
            </a:pPr>
            <a:r>
              <a:rPr lang="en-US" baseline="0" dirty="0" smtClean="0"/>
              <a:t>Population estimates,</a:t>
            </a:r>
          </a:p>
          <a:p>
            <a:pPr marL="628650" lvl="1" indent="-171450">
              <a:buFont typeface="Arial" pitchFamily="34" charset="0"/>
              <a:buChar char="•"/>
            </a:pPr>
            <a:r>
              <a:rPr lang="en-US" baseline="0" dirty="0" smtClean="0"/>
              <a:t>In- and out-migration rates, and</a:t>
            </a:r>
          </a:p>
          <a:p>
            <a:pPr marL="628650" lvl="1" indent="-171450">
              <a:buFont typeface="Arial" pitchFamily="34" charset="0"/>
              <a:buChar char="•"/>
            </a:pPr>
            <a:r>
              <a:rPr lang="en-US" baseline="0" dirty="0" smtClean="0"/>
              <a:t>Age at graduation.</a:t>
            </a:r>
            <a:endParaRPr lang="en-US" dirty="0" smtClean="0"/>
          </a:p>
          <a:p>
            <a:endParaRPr lang="en-US" dirty="0" smtClean="0"/>
          </a:p>
          <a:p>
            <a:r>
              <a:rPr lang="en-US" i="1" dirty="0" smtClean="0"/>
              <a:t>Assumptions:  2020 Idaho 25-34 population</a:t>
            </a:r>
            <a:r>
              <a:rPr lang="en-US" i="1" baseline="0" dirty="0" smtClean="0"/>
              <a:t> @ 220,600.</a:t>
            </a:r>
            <a:endParaRPr lang="en-US" i="1" dirty="0" smtClean="0"/>
          </a:p>
          <a:p>
            <a:endParaRPr lang="en-US" dirty="0" smtClean="0"/>
          </a:p>
          <a:p>
            <a:r>
              <a:rPr lang="en-US" i="1" dirty="0" smtClean="0"/>
              <a:t>Factors: In migration of credentials</a:t>
            </a:r>
            <a:r>
              <a:rPr lang="en-US" i="1" baseline="0" dirty="0" smtClean="0"/>
              <a:t>, Idahoans earning credentials from institutions not reporting to IPEDS (51.4%);</a:t>
            </a:r>
            <a:endParaRPr lang="en-US" i="1" dirty="0" smtClean="0"/>
          </a:p>
          <a:p>
            <a:r>
              <a:rPr lang="en-US" i="1" baseline="0" dirty="0" smtClean="0"/>
              <a:t>	out migration public (23%), BYU-I (50%), Other Private (5%); and</a:t>
            </a:r>
          </a:p>
          <a:p>
            <a:r>
              <a:rPr lang="en-US" i="1" baseline="0" dirty="0" smtClean="0"/>
              <a:t>	graduates older than 35 (20%).</a:t>
            </a:r>
          </a:p>
          <a:p>
            <a:endParaRPr lang="en-US" i="1" baseline="0" dirty="0" smtClean="0"/>
          </a:p>
          <a:p>
            <a:r>
              <a:rPr lang="en-US" i="1" baseline="0" dirty="0" smtClean="0"/>
              <a:t>Validation:  Used IDOT Driver’s License surrender data; 2005-2007 CB ACS/NCHEMS state-level ed. level migration data.</a:t>
            </a:r>
          </a:p>
          <a:p>
            <a:endParaRPr lang="en-US" baseline="0" dirty="0" smtClean="0"/>
          </a:p>
          <a:p>
            <a:r>
              <a:rPr lang="en-US" i="1" baseline="0" dirty="0" smtClean="0"/>
              <a:t>Vetted with Board Office staff &amp; IR’s.  Dr. Rush also shared some of this information with the President’s Council.</a:t>
            </a:r>
          </a:p>
        </p:txBody>
      </p:sp>
      <p:sp>
        <p:nvSpPr>
          <p:cNvPr id="4" name="Slide Number Placeholder 3"/>
          <p:cNvSpPr>
            <a:spLocks noGrp="1"/>
          </p:cNvSpPr>
          <p:nvPr>
            <p:ph type="sldNum" sz="quarter" idx="10"/>
          </p:nvPr>
        </p:nvSpPr>
        <p:spPr/>
        <p:txBody>
          <a:bodyPr/>
          <a:lstStyle/>
          <a:p>
            <a:fld id="{633D8103-FEF6-43A1-9AD4-E1E8009F846F}" type="slidenum">
              <a:rPr lang="en-US" smtClean="0"/>
              <a:pPr/>
              <a:t>25</a:t>
            </a:fld>
            <a:endParaRPr lang="en-US" dirty="0"/>
          </a:p>
        </p:txBody>
      </p:sp>
    </p:spTree>
    <p:extLst>
      <p:ext uri="{BB962C8B-B14F-4D97-AF65-F5344CB8AC3E}">
        <p14:creationId xmlns:p14="http://schemas.microsoft.com/office/powerpoint/2010/main" val="822209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a:t>
            </a:r>
            <a:r>
              <a:rPr lang="en-US" baseline="0" dirty="0" smtClean="0"/>
              <a:t> (</a:t>
            </a:r>
            <a:r>
              <a:rPr lang="en-US" dirty="0" smtClean="0"/>
              <a:t>We’ve) been able to quantify &amp; estimate</a:t>
            </a:r>
            <a:r>
              <a:rPr lang="en-US" baseline="0" dirty="0" smtClean="0"/>
              <a:t> a few critical factors that affect the accumulation of GRC in the state.</a:t>
            </a:r>
          </a:p>
          <a:p>
            <a:endParaRPr lang="en-US" baseline="0" dirty="0" smtClean="0"/>
          </a:p>
          <a:p>
            <a:r>
              <a:rPr lang="en-US" baseline="0" dirty="0" smtClean="0"/>
              <a:t>I’ve had numerous conversations with many of you about these factors, but didn’t necessarily have data that described the magnitude of some of these considerations.  However, now I do to at least some extent.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26</a:t>
            </a:fld>
            <a:endParaRPr lang="en-US" dirty="0"/>
          </a:p>
        </p:txBody>
      </p:sp>
    </p:spTree>
    <p:extLst>
      <p:ext uri="{BB962C8B-B14F-4D97-AF65-F5344CB8AC3E}">
        <p14:creationId xmlns:p14="http://schemas.microsoft.com/office/powerpoint/2010/main" val="219968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Describe</a:t>
            </a:r>
            <a:r>
              <a:rPr lang="en-US" i="1" baseline="0" dirty="0" smtClean="0"/>
              <a:t> graph axes…% of age category on vertical &amp; age at graduation on horizontal.</a:t>
            </a:r>
          </a:p>
          <a:p>
            <a:endParaRPr lang="en-US" dirty="0" smtClean="0"/>
          </a:p>
          <a:p>
            <a:r>
              <a:rPr lang="en-US" dirty="0" smtClean="0"/>
              <a:t>These are the frequencies</a:t>
            </a:r>
            <a:r>
              <a:rPr lang="en-US" baseline="0" dirty="0" smtClean="0"/>
              <a:t> of graduate ages at the time of graduation.</a:t>
            </a:r>
          </a:p>
          <a:p>
            <a:endParaRPr lang="en-US" baseline="0" dirty="0" smtClean="0"/>
          </a:p>
          <a:p>
            <a:r>
              <a:rPr lang="en-US" dirty="0" smtClean="0"/>
              <a:t>Approx. 20% of Idaho’s public postsecondary graduates are 35 years old or older.</a:t>
            </a:r>
          </a:p>
          <a:p>
            <a:endParaRPr lang="en-US" dirty="0" smtClean="0"/>
          </a:p>
          <a:p>
            <a:r>
              <a:rPr lang="en-US" dirty="0" smtClean="0"/>
              <a:t>43% are</a:t>
            </a:r>
            <a:r>
              <a:rPr lang="en-US" baseline="0" dirty="0" smtClean="0"/>
              <a:t> &lt; 25 years old.</a:t>
            </a:r>
          </a:p>
          <a:p>
            <a:endParaRPr lang="en-US" baseline="0" dirty="0" smtClean="0"/>
          </a:p>
          <a:p>
            <a:r>
              <a:rPr lang="en-US" baseline="0" dirty="0" smtClean="0"/>
              <a:t>37% are 25 to 34 year olds.</a:t>
            </a:r>
            <a:endParaRPr lang="en-US"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27</a:t>
            </a:fld>
            <a:endParaRPr lang="en-US" dirty="0"/>
          </a:p>
        </p:txBody>
      </p:sp>
    </p:spTree>
    <p:extLst>
      <p:ext uri="{BB962C8B-B14F-4D97-AF65-F5344CB8AC3E}">
        <p14:creationId xmlns:p14="http://schemas.microsoft.com/office/powerpoint/2010/main" val="2199684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limited Driver’s Licenses</a:t>
            </a:r>
            <a:r>
              <a:rPr lang="en-US" baseline="0" dirty="0" smtClean="0"/>
              <a:t> surrendered &amp; CB state-to-state migration data, a</a:t>
            </a:r>
            <a:r>
              <a:rPr lang="en-US" dirty="0" smtClean="0"/>
              <a:t>pprox. 51% of the GRC for </a:t>
            </a:r>
            <a:r>
              <a:rPr lang="en-US" smtClean="0"/>
              <a:t>Idaho’s 25-34 year</a:t>
            </a:r>
            <a:r>
              <a:rPr lang="en-US" baseline="0" smtClean="0"/>
              <a:t> old population </a:t>
            </a:r>
            <a:r>
              <a:rPr lang="en-US" baseline="0" dirty="0" smtClean="0"/>
              <a:t>come from in-migration AND/OR attainment of GRCs from institutions that don’t report postsecondary data to U.S. DOE.</a:t>
            </a:r>
            <a:endParaRPr lang="en-US" dirty="0" smtClean="0"/>
          </a:p>
        </p:txBody>
      </p:sp>
      <p:sp>
        <p:nvSpPr>
          <p:cNvPr id="4" name="Slide Number Placeholder 3"/>
          <p:cNvSpPr>
            <a:spLocks noGrp="1"/>
          </p:cNvSpPr>
          <p:nvPr>
            <p:ph type="sldNum" sz="quarter" idx="10"/>
          </p:nvPr>
        </p:nvSpPr>
        <p:spPr/>
        <p:txBody>
          <a:bodyPr/>
          <a:lstStyle/>
          <a:p>
            <a:fld id="{633D8103-FEF6-43A1-9AD4-E1E8009F846F}" type="slidenum">
              <a:rPr lang="en-US" smtClean="0"/>
              <a:pPr/>
              <a:t>28</a:t>
            </a:fld>
            <a:endParaRPr lang="en-US" dirty="0"/>
          </a:p>
        </p:txBody>
      </p:sp>
    </p:spTree>
    <p:extLst>
      <p:ext uri="{BB962C8B-B14F-4D97-AF65-F5344CB8AC3E}">
        <p14:creationId xmlns:p14="http://schemas.microsoft.com/office/powerpoint/2010/main" val="2199684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Approx. 23% of Idaho’s postsecondary graduates leave the state within 1 year of graduation.</a:t>
            </a:r>
          </a:p>
          <a:p>
            <a:endParaRPr lang="en-US" baseline="0" dirty="0" smtClean="0"/>
          </a:p>
          <a:p>
            <a:r>
              <a:rPr lang="en-US" baseline="0" dirty="0" smtClean="0"/>
              <a:t>…that means in-migration is a bit more than double the out-migration for our target population.  </a:t>
            </a:r>
            <a:r>
              <a:rPr lang="en-US" dirty="0" smtClean="0"/>
              <a:t>However, also based on limited Driver’s Licenses</a:t>
            </a:r>
            <a:r>
              <a:rPr lang="en-US" baseline="0" dirty="0" smtClean="0"/>
              <a:t> surrendered &amp; CB state-to-state migration data, those moving in are generally less educated that those leaving.</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29</a:t>
            </a:fld>
            <a:endParaRPr lang="en-US" dirty="0"/>
          </a:p>
        </p:txBody>
      </p:sp>
    </p:spTree>
    <p:extLst>
      <p:ext uri="{BB962C8B-B14F-4D97-AF65-F5344CB8AC3E}">
        <p14:creationId xmlns:p14="http://schemas.microsoft.com/office/powerpoint/2010/main" val="2199684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CCI strategies and changes to the plan (Leverage Partnerships replaces Demystify College)</a:t>
            </a:r>
            <a:endParaRPr lang="en-US" dirty="0"/>
          </a:p>
        </p:txBody>
      </p:sp>
      <p:sp>
        <p:nvSpPr>
          <p:cNvPr id="4" name="Slide Number Placeholder 3"/>
          <p:cNvSpPr>
            <a:spLocks noGrp="1"/>
          </p:cNvSpPr>
          <p:nvPr>
            <p:ph type="sldNum" sz="quarter" idx="10"/>
          </p:nvPr>
        </p:nvSpPr>
        <p:spPr/>
        <p:txBody>
          <a:bodyPr/>
          <a:lstStyle/>
          <a:p>
            <a:fld id="{E0E10E7C-028E-46BF-B1DF-258C29111BB6}"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BYU-I</a:t>
            </a:r>
            <a:r>
              <a:rPr lang="en-US" baseline="0" dirty="0" smtClean="0"/>
              <a:t> is the single largest Idaho postsecondary institution, but only 36% of its 1</a:t>
            </a:r>
            <a:r>
              <a:rPr lang="en-US" baseline="30000" dirty="0" smtClean="0"/>
              <a:t>st</a:t>
            </a:r>
            <a:r>
              <a:rPr lang="en-US" baseline="0" dirty="0" smtClean="0"/>
              <a:t>-time freshman are from Idaho.  However, more than half of BYU-I’s grads leave the state after graduation, according to BYU-Idaho personnel.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30</a:t>
            </a:fld>
            <a:endParaRPr lang="en-US" dirty="0"/>
          </a:p>
        </p:txBody>
      </p:sp>
    </p:spTree>
    <p:extLst>
      <p:ext uri="{BB962C8B-B14F-4D97-AF65-F5344CB8AC3E}">
        <p14:creationId xmlns:p14="http://schemas.microsoft.com/office/powerpoint/2010/main" val="2199684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10 years of historical State-wide</a:t>
            </a:r>
            <a:r>
              <a:rPr lang="en-US" baseline="0" dirty="0" smtClean="0"/>
              <a:t> postsecondary credentials conferred data, as well as reconciled those data with ACS data only 10 to 14 percent of the ACS “Some College,…” category is of 1-Year or greater certificates.</a:t>
            </a:r>
          </a:p>
          <a:p>
            <a:endParaRPr lang="en-US" baseline="0" dirty="0" smtClean="0"/>
          </a:p>
          <a:p>
            <a:r>
              <a:rPr lang="en-US" i="1" baseline="0" dirty="0" smtClean="0"/>
              <a:t>Multiply this 10 to 14 percent by the “Some College,…” category listed on any ACS data table &amp; you have a rough % of the population with Certificates of 1 year or greater.</a:t>
            </a:r>
            <a:endParaRPr lang="en-US" i="1" dirty="0" smtClean="0"/>
          </a:p>
          <a:p>
            <a:endParaRPr lang="en-US" dirty="0" smtClean="0"/>
          </a:p>
        </p:txBody>
      </p:sp>
      <p:sp>
        <p:nvSpPr>
          <p:cNvPr id="4" name="Slide Number Placeholder 3"/>
          <p:cNvSpPr>
            <a:spLocks noGrp="1"/>
          </p:cNvSpPr>
          <p:nvPr>
            <p:ph type="sldNum" sz="quarter" idx="10"/>
          </p:nvPr>
        </p:nvSpPr>
        <p:spPr/>
        <p:txBody>
          <a:bodyPr/>
          <a:lstStyle/>
          <a:p>
            <a:fld id="{633D8103-FEF6-43A1-9AD4-E1E8009F846F}" type="slidenum">
              <a:rPr lang="en-US" smtClean="0"/>
              <a:pPr/>
              <a:t>31</a:t>
            </a:fld>
            <a:endParaRPr lang="en-US" dirty="0"/>
          </a:p>
        </p:txBody>
      </p:sp>
    </p:spTree>
    <p:extLst>
      <p:ext uri="{BB962C8B-B14F-4D97-AF65-F5344CB8AC3E}">
        <p14:creationId xmlns:p14="http://schemas.microsoft.com/office/powerpoint/2010/main" val="2199684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WICHE = Western Interstate Commission for Higher Education…15 states</a:t>
            </a:r>
          </a:p>
          <a:p>
            <a:endParaRPr lang="en-US" dirty="0" smtClean="0"/>
          </a:p>
          <a:p>
            <a:r>
              <a:rPr lang="en-US" dirty="0" smtClean="0"/>
              <a:t>The following slides will</a:t>
            </a:r>
            <a:r>
              <a:rPr lang="en-US" baseline="0" dirty="0" smtClean="0"/>
              <a:t> be comparing the education level of 25 -34 year olds of WICHE states using Census Bureau ACS data.  So, these data will not include certificates, since that isn’t an ACS category.</a:t>
            </a:r>
          </a:p>
          <a:p>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32</a:t>
            </a:fld>
            <a:endParaRPr lang="en-US"/>
          </a:p>
        </p:txBody>
      </p:sp>
    </p:spTree>
    <p:extLst>
      <p:ext uri="{BB962C8B-B14F-4D97-AF65-F5344CB8AC3E}">
        <p14:creationId xmlns:p14="http://schemas.microsoft.com/office/powerpoint/2010/main" val="1181641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0" rtl="0" eaLnBrk="1" fontAlgn="auto" latinLnBrk="0" hangingPunct="1">
              <a:lnSpc>
                <a:spcPct val="100000"/>
              </a:lnSpc>
              <a:spcBef>
                <a:spcPts val="0"/>
              </a:spcBef>
              <a:spcAft>
                <a:spcPts val="0"/>
              </a:spcAft>
              <a:buClrTx/>
              <a:buSzTx/>
              <a:buFontTx/>
              <a:buNone/>
              <a:tabLst/>
              <a:defRPr/>
            </a:pPr>
            <a:r>
              <a:rPr lang="en-US" i="1" dirty="0" smtClean="0"/>
              <a:t>Describe axes…</a:t>
            </a:r>
            <a:r>
              <a:rPr lang="en-US" i="1" u="sng" dirty="0" smtClean="0"/>
              <a:t>same on the next four slides</a:t>
            </a:r>
            <a:r>
              <a:rPr lang="en-US" i="1" dirty="0" smtClean="0"/>
              <a:t>…%</a:t>
            </a:r>
            <a:r>
              <a:rPr lang="en-US" i="1" baseline="0" dirty="0" smtClean="0"/>
              <a:t> of 25-34 year olds in the state with...Idaho is in white.</a:t>
            </a:r>
            <a:endParaRPr lang="en-US" i="1" dirty="0" smtClean="0"/>
          </a:p>
          <a:p>
            <a:endParaRPr lang="en-US" baseline="0" dirty="0" smtClean="0"/>
          </a:p>
          <a:p>
            <a:r>
              <a:rPr lang="en-US" b="1" dirty="0" smtClean="0"/>
              <a:t>Idaho’s 31.18%, is the 3</a:t>
            </a:r>
            <a:r>
              <a:rPr lang="en-US" b="1" baseline="30000" dirty="0" smtClean="0"/>
              <a:t>rd</a:t>
            </a:r>
            <a:r>
              <a:rPr lang="en-US" b="1" baseline="0" dirty="0" smtClean="0"/>
              <a:t> lowest of these 15 states.  </a:t>
            </a:r>
            <a:r>
              <a:rPr lang="en-US" b="0" baseline="0" dirty="0" smtClean="0"/>
              <a:t>T</a:t>
            </a:r>
            <a:r>
              <a:rPr lang="en-US" dirty="0" smtClean="0"/>
              <a:t>his is the same percentage </a:t>
            </a:r>
            <a:r>
              <a:rPr lang="en-US" baseline="0" dirty="0" smtClean="0"/>
              <a:t>we’ve seen numerous times in the past year.  So, here you can see how we compare to other western states.</a:t>
            </a:r>
            <a:endParaRPr lang="en-US" dirty="0" smtClean="0"/>
          </a:p>
          <a:p>
            <a:endParaRPr lang="en-US" dirty="0" smtClean="0"/>
          </a:p>
          <a:p>
            <a:r>
              <a:rPr lang="en-US" dirty="0" smtClean="0"/>
              <a:t>WICHE</a:t>
            </a:r>
            <a:r>
              <a:rPr lang="en-US" baseline="0" dirty="0" smtClean="0"/>
              <a:t> average is 37.2%.  The US average is 39.3%.</a:t>
            </a:r>
          </a:p>
        </p:txBody>
      </p:sp>
      <p:sp>
        <p:nvSpPr>
          <p:cNvPr id="4" name="Slide Number Placeholder 3"/>
          <p:cNvSpPr>
            <a:spLocks noGrp="1"/>
          </p:cNvSpPr>
          <p:nvPr>
            <p:ph type="sldNum" sz="quarter" idx="10"/>
          </p:nvPr>
        </p:nvSpPr>
        <p:spPr/>
        <p:txBody>
          <a:bodyPr/>
          <a:lstStyle/>
          <a:p>
            <a:fld id="{633D8103-FEF6-43A1-9AD4-E1E8009F846F}" type="slidenum">
              <a:rPr lang="en-US" smtClean="0"/>
              <a:pPr/>
              <a:t>33</a:t>
            </a:fld>
            <a:endParaRPr lang="en-US" dirty="0"/>
          </a:p>
        </p:txBody>
      </p:sp>
    </p:spTree>
    <p:extLst>
      <p:ext uri="{BB962C8B-B14F-4D97-AF65-F5344CB8AC3E}">
        <p14:creationId xmlns:p14="http://schemas.microsoft.com/office/powerpoint/2010/main" val="161777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notice</a:t>
            </a:r>
            <a:r>
              <a:rPr lang="en-US" baseline="0" dirty="0" smtClean="0"/>
              <a:t> how Idaho compares to WICHE states when we breakdown the 25-34 year old educational attainment by credential level.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Starting at the relatively</a:t>
            </a:r>
            <a:r>
              <a:rPr lang="en-US" baseline="0" dirty="0" smtClean="0"/>
              <a:t> low </a:t>
            </a:r>
            <a:r>
              <a:rPr lang="en-US" b="1" baseline="0" dirty="0" smtClean="0"/>
              <a:t>“Some College, No Degree” category.  Only Alaska has a higher percentage of their population in this education attainment category.  Idaho is 2</a:t>
            </a:r>
            <a:r>
              <a:rPr lang="en-US" b="1" baseline="30000" dirty="0" smtClean="0"/>
              <a:t>nd</a:t>
            </a:r>
            <a:r>
              <a:rPr lang="en-US" b="1" baseline="0" dirty="0" smtClean="0"/>
              <a:t> of 15 states.</a:t>
            </a:r>
            <a:endParaRPr lang="en-US" b="1" dirty="0" smtClean="0"/>
          </a:p>
          <a:p>
            <a:endParaRPr lang="en-US" baseline="0" dirty="0" smtClean="0"/>
          </a:p>
          <a:p>
            <a:r>
              <a:rPr lang="en-US" dirty="0" smtClean="0"/>
              <a:t>While this category does include certificates, in</a:t>
            </a:r>
            <a:r>
              <a:rPr lang="en-US" baseline="0" dirty="0" smtClean="0"/>
              <a:t> Idaho at least, </a:t>
            </a:r>
            <a:r>
              <a:rPr lang="en-US" dirty="0" smtClean="0"/>
              <a:t>it is </a:t>
            </a:r>
            <a:r>
              <a:rPr lang="en-US" baseline="0" dirty="0" smtClean="0"/>
              <a:t>mostly comprised of those who take a few postsecondary classes and never get a credential.</a:t>
            </a:r>
          </a:p>
        </p:txBody>
      </p:sp>
      <p:sp>
        <p:nvSpPr>
          <p:cNvPr id="4" name="Slide Number Placeholder 3"/>
          <p:cNvSpPr>
            <a:spLocks noGrp="1"/>
          </p:cNvSpPr>
          <p:nvPr>
            <p:ph type="sldNum" sz="quarter" idx="10"/>
          </p:nvPr>
        </p:nvSpPr>
        <p:spPr/>
        <p:txBody>
          <a:bodyPr/>
          <a:lstStyle/>
          <a:p>
            <a:fld id="{633D8103-FEF6-43A1-9AD4-E1E8009F846F}" type="slidenum">
              <a:rPr lang="en-US" smtClean="0"/>
              <a:pPr/>
              <a:t>34</a:t>
            </a:fld>
            <a:endParaRPr lang="en-US" dirty="0"/>
          </a:p>
        </p:txBody>
      </p:sp>
    </p:spTree>
    <p:extLst>
      <p:ext uri="{BB962C8B-B14F-4D97-AF65-F5344CB8AC3E}">
        <p14:creationId xmlns:p14="http://schemas.microsoft.com/office/powerpoint/2010/main" val="3558442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Moving up in the education</a:t>
            </a:r>
            <a:r>
              <a:rPr lang="en-US" baseline="0" dirty="0" smtClean="0"/>
              <a:t> attainment scale to </a:t>
            </a:r>
            <a:r>
              <a:rPr lang="en-US" b="1" baseline="0" dirty="0" smtClean="0"/>
              <a:t>Associate’s degrees, Idaho drops to 10</a:t>
            </a:r>
            <a:r>
              <a:rPr lang="en-US" b="1" baseline="30000" dirty="0" smtClean="0"/>
              <a:t>th</a:t>
            </a:r>
            <a:r>
              <a:rPr lang="en-US" b="1" baseline="0" dirty="0" smtClean="0"/>
              <a:t> out of the 15 WICHE states</a:t>
            </a:r>
            <a:r>
              <a:rPr lang="en-US" baseline="0" dirty="0" smtClean="0"/>
              <a:t>.</a:t>
            </a:r>
          </a:p>
        </p:txBody>
      </p:sp>
      <p:sp>
        <p:nvSpPr>
          <p:cNvPr id="4" name="Slide Number Placeholder 3"/>
          <p:cNvSpPr>
            <a:spLocks noGrp="1"/>
          </p:cNvSpPr>
          <p:nvPr>
            <p:ph type="sldNum" sz="quarter" idx="10"/>
          </p:nvPr>
        </p:nvSpPr>
        <p:spPr/>
        <p:txBody>
          <a:bodyPr/>
          <a:lstStyle/>
          <a:p>
            <a:fld id="{633D8103-FEF6-43A1-9AD4-E1E8009F846F}" type="slidenum">
              <a:rPr lang="en-US" smtClean="0"/>
              <a:pPr/>
              <a:t>35</a:t>
            </a:fld>
            <a:endParaRPr lang="en-US" dirty="0"/>
          </a:p>
        </p:txBody>
      </p:sp>
    </p:spTree>
    <p:extLst>
      <p:ext uri="{BB962C8B-B14F-4D97-AF65-F5344CB8AC3E}">
        <p14:creationId xmlns:p14="http://schemas.microsoft.com/office/powerpoint/2010/main" val="1387271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farther up the education scale, </a:t>
            </a:r>
            <a:r>
              <a:rPr lang="en-US" b="1" dirty="0" smtClean="0"/>
              <a:t>Idaho falls further by comparison to 13</a:t>
            </a:r>
            <a:r>
              <a:rPr lang="en-US" b="1" baseline="30000" dirty="0" smtClean="0"/>
              <a:t>th</a:t>
            </a:r>
            <a:r>
              <a:rPr lang="en-US" b="1" dirty="0" smtClean="0"/>
              <a:t> of 15 at the </a:t>
            </a:r>
            <a:r>
              <a:rPr lang="en-US" b="1" baseline="0" dirty="0" smtClean="0"/>
              <a:t>Bachelor’s degree level.</a:t>
            </a:r>
            <a:endParaRPr lang="en-US" b="1"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36</a:t>
            </a:fld>
            <a:endParaRPr lang="en-US" dirty="0"/>
          </a:p>
        </p:txBody>
      </p:sp>
    </p:spTree>
    <p:extLst>
      <p:ext uri="{BB962C8B-B14F-4D97-AF65-F5344CB8AC3E}">
        <p14:creationId xmlns:p14="http://schemas.microsoft.com/office/powerpoint/2010/main" val="1770973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when it comes to </a:t>
            </a:r>
            <a:r>
              <a:rPr lang="en-US" b="1" dirty="0" smtClean="0"/>
              <a:t>graduate and professional degrees, we’re at the bottom,</a:t>
            </a:r>
            <a:r>
              <a:rPr lang="en-US" b="1" baseline="0" dirty="0" smtClean="0"/>
              <a:t> 15</a:t>
            </a:r>
            <a:r>
              <a:rPr lang="en-US" b="1" baseline="30000" dirty="0" smtClean="0"/>
              <a:t>th</a:t>
            </a:r>
            <a:r>
              <a:rPr lang="en-US" b="1" baseline="0" dirty="0" smtClean="0"/>
              <a:t> of 15 states.</a:t>
            </a:r>
            <a:endParaRPr lang="en-US" b="1"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37</a:t>
            </a:fld>
            <a:endParaRPr lang="en-US" dirty="0"/>
          </a:p>
        </p:txBody>
      </p:sp>
    </p:spTree>
    <p:extLst>
      <p:ext uri="{BB962C8B-B14F-4D97-AF65-F5344CB8AC3E}">
        <p14:creationId xmlns:p14="http://schemas.microsoft.com/office/powerpoint/2010/main" val="1982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aseline="0" dirty="0" smtClean="0"/>
              <a:t>(</a:t>
            </a:r>
            <a:r>
              <a:rPr lang="en-US" i="1" baseline="0" dirty="0" smtClean="0"/>
              <a:t>Mike steps in with intro to recommendation here</a:t>
            </a:r>
            <a:r>
              <a:rPr lang="en-US" baseline="0" dirty="0" smtClean="0"/>
              <a:t>)</a:t>
            </a:r>
          </a:p>
          <a:p>
            <a:endParaRPr lang="en-US" dirty="0" smtClean="0"/>
          </a:p>
          <a:p>
            <a:r>
              <a:rPr lang="en-US" dirty="0" smtClean="0"/>
              <a:t>So, what do we want</a:t>
            </a:r>
            <a:r>
              <a:rPr lang="en-US" baseline="0" dirty="0" smtClean="0"/>
              <a:t> the education attainment levels of Idahoans to be?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 (we) suggest Idaho aspire to a</a:t>
            </a:r>
            <a:r>
              <a:rPr lang="en-US" b="1" baseline="0" dirty="0" smtClean="0"/>
              <a:t> have a population’s education attainment level similar to that of the top performing WICHE states.</a:t>
            </a:r>
          </a:p>
          <a:p>
            <a:endParaRPr lang="en-US" baseline="0" dirty="0" smtClean="0"/>
          </a:p>
          <a:p>
            <a:r>
              <a:rPr lang="en-US" baseline="0" dirty="0" smtClean="0"/>
              <a:t>Increased education attainment has been linked to:</a:t>
            </a:r>
          </a:p>
          <a:p>
            <a:endParaRPr lang="en-US" baseline="0" dirty="0" smtClean="0"/>
          </a:p>
          <a:p>
            <a:pPr marL="171441" indent="-171441">
              <a:buFont typeface="Arial" pitchFamily="34" charset="0"/>
              <a:buChar char="•"/>
            </a:pPr>
            <a:r>
              <a:rPr lang="en-US" baseline="0" dirty="0" smtClean="0"/>
              <a:t>Increased personal income,</a:t>
            </a:r>
          </a:p>
          <a:p>
            <a:pPr marL="171441" indent="-171441" defTabSz="914350">
              <a:buFont typeface="Arial" pitchFamily="34" charset="0"/>
              <a:buChar char="•"/>
              <a:defRPr/>
            </a:pPr>
            <a:r>
              <a:rPr lang="en-US" baseline="0" dirty="0" smtClean="0"/>
              <a:t>Increased wellness &amp; longevity, </a:t>
            </a:r>
          </a:p>
          <a:p>
            <a:pPr marL="171441" indent="-171441" defTabSz="914350">
              <a:buFont typeface="Arial" pitchFamily="34" charset="0"/>
              <a:buChar char="•"/>
              <a:defRPr/>
            </a:pPr>
            <a:r>
              <a:rPr lang="en-US" baseline="0" dirty="0" smtClean="0"/>
              <a:t>More informed decision making, and</a:t>
            </a:r>
          </a:p>
          <a:p>
            <a:pPr marL="171441" indent="-171441" defTabSz="914350">
              <a:buFont typeface="Arial" pitchFamily="34" charset="0"/>
              <a:buChar char="•"/>
              <a:defRPr/>
            </a:pPr>
            <a:r>
              <a:rPr lang="en-US" baseline="0" dirty="0" smtClean="0"/>
              <a:t>It has been suggested that increased education attainment is linked to increased participation in society in general (e.g., voting, volunteerism, community activism, etc.).</a:t>
            </a:r>
          </a:p>
        </p:txBody>
      </p:sp>
      <p:sp>
        <p:nvSpPr>
          <p:cNvPr id="4" name="Slide Number Placeholder 3"/>
          <p:cNvSpPr>
            <a:spLocks noGrp="1"/>
          </p:cNvSpPr>
          <p:nvPr>
            <p:ph type="sldNum" sz="quarter" idx="10"/>
          </p:nvPr>
        </p:nvSpPr>
        <p:spPr/>
        <p:txBody>
          <a:bodyPr/>
          <a:lstStyle/>
          <a:p>
            <a:fld id="{633D8103-FEF6-43A1-9AD4-E1E8009F846F}" type="slidenum">
              <a:rPr lang="en-US" smtClean="0"/>
              <a:pPr/>
              <a:t>38</a:t>
            </a:fld>
            <a:endParaRPr lang="en-US" dirty="0"/>
          </a:p>
        </p:txBody>
      </p:sp>
    </p:spTree>
    <p:extLst>
      <p:ext uri="{BB962C8B-B14F-4D97-AF65-F5344CB8AC3E}">
        <p14:creationId xmlns:p14="http://schemas.microsoft.com/office/powerpoint/2010/main" val="1013895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Describe headers…</a:t>
            </a:r>
            <a:r>
              <a:rPr lang="en-US" i="1" baseline="0" dirty="0" err="1" smtClean="0"/>
              <a:t>percents</a:t>
            </a:r>
            <a:r>
              <a:rPr lang="en-US" i="1" baseline="0" dirty="0" smtClean="0"/>
              <a:t>.  Most of the same education attainment percentage data as seen in the prior slides, but with some important averages.</a:t>
            </a:r>
          </a:p>
          <a:p>
            <a:endParaRPr lang="en-US" baseline="0" dirty="0" smtClean="0"/>
          </a:p>
          <a:p>
            <a:r>
              <a:rPr lang="en-US" baseline="0" dirty="0" smtClean="0"/>
              <a:t>Consider the </a:t>
            </a:r>
            <a:r>
              <a:rPr lang="en-US" b="1" baseline="0" dirty="0" smtClean="0"/>
              <a:t>top 7 performing WICHE states </a:t>
            </a:r>
            <a:r>
              <a:rPr lang="en-US" baseline="0" dirty="0" smtClean="0"/>
              <a:t>regarding their 25-34 year olds with Associates degrees or higher.  This is the ACS category where Idaho is at 31.2%.  ND, CO, SD, WA, UT, MT, &amp; HI are at 39% or higher.  Their average is at 42%.  Even the average of </a:t>
            </a:r>
            <a:r>
              <a:rPr lang="en-US" u="sng" baseline="0" dirty="0" smtClean="0"/>
              <a:t>all</a:t>
            </a:r>
            <a:r>
              <a:rPr lang="en-US" baseline="0" dirty="0" smtClean="0"/>
              <a:t> WICHE states is higher than Idaho at nearly 38%.  The US average is at 39%.</a:t>
            </a:r>
          </a:p>
          <a:p>
            <a:endParaRPr lang="en-US" baseline="0" dirty="0" smtClean="0"/>
          </a:p>
          <a:p>
            <a:r>
              <a:rPr lang="en-US" baseline="0" dirty="0" smtClean="0"/>
              <a:t>When you look at the three GRC categories, Idaho is close to the WICHE top performers.  However, if you look closer, you’ll again see that reverse relationship where Idaho’s percentages are high in the lower education attainment category, but dropping as you move up the education attainment scale.  </a:t>
            </a:r>
          </a:p>
        </p:txBody>
      </p:sp>
      <p:sp>
        <p:nvSpPr>
          <p:cNvPr id="4" name="Slide Number Placeholder 3"/>
          <p:cNvSpPr>
            <a:spLocks noGrp="1"/>
          </p:cNvSpPr>
          <p:nvPr>
            <p:ph type="sldNum" sz="quarter" idx="10"/>
          </p:nvPr>
        </p:nvSpPr>
        <p:spPr/>
        <p:txBody>
          <a:bodyPr/>
          <a:lstStyle/>
          <a:p>
            <a:fld id="{633D8103-FEF6-43A1-9AD4-E1E8009F846F}" type="slidenum">
              <a:rPr lang="en-US" smtClean="0"/>
              <a:pPr/>
              <a:t>39</a:t>
            </a:fld>
            <a:endParaRPr lang="en-US" dirty="0"/>
          </a:p>
        </p:txBody>
      </p:sp>
    </p:spTree>
    <p:extLst>
      <p:ext uri="{BB962C8B-B14F-4D97-AF65-F5344CB8AC3E}">
        <p14:creationId xmlns:p14="http://schemas.microsoft.com/office/powerpoint/2010/main" val="9550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conjunction with each key strategy listed above are a number of initiatives that may be implemented at either the state level or the institution/agency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adopting the Common Core State Standards is a way the state is supporting the strategy “Strengthen the Pipeline.”  An institution and local education agency may support that strategy using collaboration to prepare students for college and career through the development of a college mentoring program employing recent college graduates.  </a:t>
            </a:r>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lumMod val="95000"/>
                  </a:schemeClr>
                </a:solidFill>
                <a:latin typeface="Baskerville Old Face" pitchFamily="18" charset="0"/>
              </a:rPr>
              <a:t>What </a:t>
            </a:r>
            <a:r>
              <a:rPr lang="en-US" sz="1200" smtClean="0">
                <a:solidFill>
                  <a:schemeClr val="bg1">
                    <a:lumMod val="95000"/>
                  </a:schemeClr>
                </a:solidFill>
                <a:latin typeface="Baskerville Old Face" pitchFamily="18" charset="0"/>
              </a:rPr>
              <a:t>will getting </a:t>
            </a:r>
            <a:r>
              <a:rPr lang="en-US" sz="1200" dirty="0" smtClean="0">
                <a:solidFill>
                  <a:schemeClr val="bg1">
                    <a:lumMod val="95000"/>
                  </a:schemeClr>
                </a:solidFill>
                <a:latin typeface="Baskerville Old Face" pitchFamily="18" charset="0"/>
              </a:rPr>
              <a:t>to these percentages AND meeting our 60% Goal require?</a:t>
            </a:r>
            <a:endParaRPr lang="en-US"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40</a:t>
            </a:fld>
            <a:endParaRPr lang="en-US" dirty="0"/>
          </a:p>
        </p:txBody>
      </p:sp>
    </p:spTree>
    <p:extLst>
      <p:ext uri="{BB962C8B-B14F-4D97-AF65-F5344CB8AC3E}">
        <p14:creationId xmlns:p14="http://schemas.microsoft.com/office/powerpoint/2010/main" val="1013895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Describe</a:t>
            </a:r>
            <a:r>
              <a:rPr lang="en-US" i="1" baseline="0" dirty="0" smtClean="0"/>
              <a:t> the axes &amp; trend lines.</a:t>
            </a:r>
            <a:endParaRPr lang="en-US" i="1" dirty="0" smtClean="0"/>
          </a:p>
          <a:p>
            <a:endParaRPr lang="en-US" dirty="0" smtClean="0"/>
          </a:p>
          <a:p>
            <a:r>
              <a:rPr lang="en-US" dirty="0" smtClean="0"/>
              <a:t>For Idaho to meet its 60% Goal these are the growth projections the</a:t>
            </a:r>
            <a:r>
              <a:rPr lang="en-US" baseline="0" dirty="0" smtClean="0"/>
              <a:t> public institutions would need to hit in order to do so.  Rolling up the GRCs, the public institutions need to collectively confer an average of 16.3% more GRCs per year between 2012 and 2020.  </a:t>
            </a:r>
          </a:p>
          <a:p>
            <a:endParaRPr lang="en-US" baseline="0" dirty="0" smtClean="0"/>
          </a:p>
          <a:p>
            <a:r>
              <a:rPr lang="en-US" baseline="0" dirty="0" smtClean="0"/>
              <a:t>The proportions illustrated here are those of the top 7 performing WICHE states.  However, these are only for the 25-34 year olds.</a:t>
            </a:r>
          </a:p>
          <a:p>
            <a:endParaRPr lang="en-US" baseline="0" dirty="0" smtClean="0"/>
          </a:p>
          <a:p>
            <a:r>
              <a:rPr lang="en-US" baseline="0" dirty="0" smtClean="0"/>
              <a:t>Assuming that our public institution student’s ages at graduation are similar to those historically seen, the institutions need to over-shoot these projections by about 43% to actually hit the 60% Goal.</a:t>
            </a:r>
            <a:endParaRPr lang="en-US" i="0" baseline="0"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41</a:t>
            </a:fld>
            <a:endParaRPr lang="en-US" dirty="0"/>
          </a:p>
        </p:txBody>
      </p:sp>
    </p:spTree>
    <p:extLst>
      <p:ext uri="{BB962C8B-B14F-4D97-AF65-F5344CB8AC3E}">
        <p14:creationId xmlns:p14="http://schemas.microsoft.com/office/powerpoint/2010/main" val="955009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i="1" dirty="0" smtClean="0"/>
              <a:t>Describe what the bright (target population)</a:t>
            </a:r>
            <a:r>
              <a:rPr lang="en-US" i="1" baseline="0" dirty="0" smtClean="0"/>
              <a:t> &amp; transparent (over-production) lines represent.</a:t>
            </a:r>
            <a:endParaRPr lang="en-US" i="1" dirty="0" smtClean="0"/>
          </a:p>
          <a:p>
            <a:endParaRPr lang="en-US" dirty="0" smtClean="0"/>
          </a:p>
          <a:p>
            <a:r>
              <a:rPr lang="en-US" dirty="0" smtClean="0"/>
              <a:t>This graph illustrates</a:t>
            </a:r>
            <a:r>
              <a:rPr lang="en-US" baseline="0" dirty="0" smtClean="0"/>
              <a:t> the relationship between all GRCs produced and those going to 25 to 34 year olds.  The difference between the single and double projection lines at any point in time represents the 43% cost in GRCs that we can expect due to those older graduates and net out-migration.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Cost really isn’t an accurate term, because we are actually bolstering up the education level of all ages.  We numerous students obtain less than 1-year certificates, as well as students exiting college before earning a credential.  That will likely continue.  So, we’ll likely be boosting the education level of several non-targeted populations in the state.  Surely, this is a good thing.</a:t>
            </a:r>
          </a:p>
          <a:p>
            <a:endParaRPr lang="en-US" baseline="0" dirty="0" smtClean="0"/>
          </a:p>
          <a:p>
            <a:pPr defTabSz="914350">
              <a:defRPr/>
            </a:pPr>
            <a:r>
              <a:rPr lang="en-US" baseline="0" dirty="0" smtClean="0"/>
              <a:t>Following this approach to the Goal will require an annual average increase in GRCs of 16.3% between 2012 and 2020.  </a:t>
            </a:r>
            <a:endParaRPr lang="en-US" i="0" baseline="0" dirty="0" smtClean="0"/>
          </a:p>
          <a:p>
            <a:endParaRPr lang="en-US" baseline="0" dirty="0" smtClean="0"/>
          </a:p>
          <a:p>
            <a:pPr marL="174708" indent="-174708">
              <a:buFont typeface="Arial" pitchFamily="34" charset="0"/>
              <a:buChar char="•"/>
            </a:pPr>
            <a:r>
              <a:rPr lang="en-US" i="1" baseline="0" dirty="0" smtClean="0"/>
              <a:t>The 1-Year &amp; greater certs increase from under 1,000 to about 2,400…38.3% average annual increase.</a:t>
            </a:r>
          </a:p>
          <a:p>
            <a:pPr marL="174708" indent="-174708">
              <a:buFont typeface="Arial" pitchFamily="34" charset="0"/>
              <a:buChar char="•"/>
            </a:pPr>
            <a:r>
              <a:rPr lang="en-US" i="1" baseline="0" dirty="0" smtClean="0"/>
              <a:t>Associate’s grow from 2,700 to around 7,500…20.6% average annual increase.</a:t>
            </a:r>
          </a:p>
          <a:p>
            <a:pPr marL="174708" indent="-174708">
              <a:buFont typeface="Arial" pitchFamily="34" charset="0"/>
              <a:buChar char="•"/>
            </a:pPr>
            <a:r>
              <a:rPr lang="en-US" i="1" baseline="0" dirty="0" smtClean="0"/>
              <a:t>Bachelor’s rise from 5,600 to approximately 9,700…7.5% average annual increase.</a:t>
            </a:r>
          </a:p>
          <a:p>
            <a:pPr marL="174708" indent="-174708">
              <a:buFont typeface="Arial" pitchFamily="34" charset="0"/>
              <a:buChar char="•"/>
            </a:pPr>
            <a:endParaRPr lang="en-US" i="1"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We currently see a proportion of students exiting college before earning a credential.  That will obviously continue.  We’ll also continue to see hundreds of students earn certificates of less than one year.  It is likely both categories will grow as the number of credentials conferred increases.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r>
              <a:rPr lang="en-US" dirty="0" smtClean="0"/>
              <a:t>Idaho</a:t>
            </a:r>
            <a:r>
              <a:rPr lang="en-US" baseline="0" dirty="0" smtClean="0"/>
              <a:t> public institutions need to produce around 123,000 of these GRCs between now and 2020 to reach the 60% Goal.  This includes maintaining our current 31.2% /35% of Idaho’s education attainment levels, PLUS closing the gap to 60%.  The majority of these degrees (55%) will be Bachelor’s degrees; 34% will be Associate’s degrees; and 11% will be the 1-year or greater certificates.</a:t>
            </a:r>
            <a:endParaRPr lang="en-US" dirty="0" smtClean="0"/>
          </a:p>
          <a:p>
            <a:endParaRPr lang="en-US" dirty="0" smtClean="0"/>
          </a:p>
          <a:p>
            <a:r>
              <a:rPr lang="en-US" dirty="0" smtClean="0"/>
              <a:t>We</a:t>
            </a:r>
            <a:r>
              <a:rPr lang="en-US" baseline="0" dirty="0" smtClean="0"/>
              <a:t> expect at least 7,000 or more GRC to be earned by private institution students, as well.</a:t>
            </a:r>
            <a:endParaRPr lang="en-US" dirty="0" smtClean="0"/>
          </a:p>
          <a:p>
            <a:pPr marL="0" indent="0">
              <a:buFont typeface="Arial" pitchFamily="34" charset="0"/>
              <a:buNone/>
            </a:pPr>
            <a:endParaRPr lang="en-US" i="0" baseline="0" dirty="0" smtClean="0"/>
          </a:p>
        </p:txBody>
      </p:sp>
      <p:sp>
        <p:nvSpPr>
          <p:cNvPr id="4" name="Slide Number Placeholder 3"/>
          <p:cNvSpPr>
            <a:spLocks noGrp="1"/>
          </p:cNvSpPr>
          <p:nvPr>
            <p:ph type="sldNum" sz="quarter" idx="10"/>
          </p:nvPr>
        </p:nvSpPr>
        <p:spPr/>
        <p:txBody>
          <a:bodyPr/>
          <a:lstStyle/>
          <a:p>
            <a:fld id="{633D8103-FEF6-43A1-9AD4-E1E8009F846F}" type="slidenum">
              <a:rPr lang="en-US" smtClean="0"/>
              <a:pPr/>
              <a:t>42</a:t>
            </a:fld>
            <a:endParaRPr lang="en-US" dirty="0"/>
          </a:p>
        </p:txBody>
      </p:sp>
    </p:spTree>
    <p:extLst>
      <p:ext uri="{BB962C8B-B14F-4D97-AF65-F5344CB8AC3E}">
        <p14:creationId xmlns:p14="http://schemas.microsoft.com/office/powerpoint/2010/main" val="135840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B8087-1490-4B90-BA7E-21F033E45029}" type="slidenum">
              <a:rPr lang="en-US" smtClean="0"/>
              <a:pPr/>
              <a:t>43</a:t>
            </a:fld>
            <a:endParaRPr lang="en-US"/>
          </a:p>
        </p:txBody>
      </p:sp>
    </p:spTree>
    <p:extLst>
      <p:ext uri="{BB962C8B-B14F-4D97-AF65-F5344CB8AC3E}">
        <p14:creationId xmlns:p14="http://schemas.microsoft.com/office/powerpoint/2010/main" val="2955433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D8103-FEF6-43A1-9AD4-E1E8009F846F}" type="slidenum">
              <a:rPr lang="en-US" smtClean="0"/>
              <a:pPr/>
              <a:t>44</a:t>
            </a:fld>
            <a:endParaRPr lang="en-US" dirty="0"/>
          </a:p>
        </p:txBody>
      </p:sp>
    </p:spTree>
    <p:extLst>
      <p:ext uri="{BB962C8B-B14F-4D97-AF65-F5344CB8AC3E}">
        <p14:creationId xmlns:p14="http://schemas.microsoft.com/office/powerpoint/2010/main" val="1882607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Students should be</a:t>
            </a:r>
            <a:r>
              <a:rPr lang="en-US" b="0" baseline="0" dirty="0" smtClean="0"/>
              <a:t> college-ready when they graduate high school; doing so requires that high school curriculum is aligned to first year college courses and that support programs are in place to ensure students make a smooth transition to college. </a:t>
            </a:r>
          </a:p>
        </p:txBody>
      </p:sp>
      <p:sp>
        <p:nvSpPr>
          <p:cNvPr id="4" name="Slide Number Placeholder 3"/>
          <p:cNvSpPr>
            <a:spLocks noGrp="1"/>
          </p:cNvSpPr>
          <p:nvPr>
            <p:ph type="sldNum" sz="quarter" idx="10"/>
          </p:nvPr>
        </p:nvSpPr>
        <p:spPr/>
        <p:txBody>
          <a:bodyPr/>
          <a:lstStyle/>
          <a:p>
            <a:fld id="{7CAB8087-1490-4B90-BA7E-21F033E45029}" type="slidenum">
              <a:rPr lang="en-US" smtClean="0"/>
              <a:pPr/>
              <a:t>5</a:t>
            </a:fld>
            <a:endParaRPr lang="en-US"/>
          </a:p>
        </p:txBody>
      </p:sp>
    </p:spTree>
    <p:extLst>
      <p:ext uri="{BB962C8B-B14F-4D97-AF65-F5344CB8AC3E}">
        <p14:creationId xmlns:p14="http://schemas.microsoft.com/office/powerpoint/2010/main" val="228487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dirty="0" smtClean="0">
                <a:solidFill>
                  <a:schemeClr val="tx1"/>
                </a:solidFill>
                <a:latin typeface="+mn-lt"/>
                <a:ea typeface="+mn-ea"/>
                <a:cs typeface="+mn-cs"/>
              </a:rPr>
              <a:t>Increase rigor in secondary school courses to prepare students for postsecondary coursework (Common Core State Standards)</a:t>
            </a:r>
          </a:p>
          <a:p>
            <a:pPr>
              <a:buFont typeface="Arial" pitchFamily="34" charset="0"/>
              <a:buChar char="•"/>
            </a:pPr>
            <a:r>
              <a:rPr lang="en-US" sz="1200" b="0" kern="1200" dirty="0" smtClean="0">
                <a:solidFill>
                  <a:schemeClr val="tx1"/>
                </a:solidFill>
                <a:latin typeface="+mn-lt"/>
                <a:ea typeface="+mn-ea"/>
                <a:cs typeface="+mn-cs"/>
              </a:rPr>
              <a:t>Incorporate mandatory college readiness assessments in middle school and junior year of high school</a:t>
            </a:r>
          </a:p>
          <a:p>
            <a:pPr>
              <a:buFont typeface="Arial" pitchFamily="34" charset="0"/>
              <a:buChar char="•"/>
            </a:pPr>
            <a:r>
              <a:rPr lang="en-US" sz="1200" b="0" kern="1200" dirty="0" smtClean="0">
                <a:solidFill>
                  <a:schemeClr val="tx1"/>
                </a:solidFill>
                <a:latin typeface="+mn-lt"/>
                <a:ea typeface="+mn-ea"/>
                <a:cs typeface="+mn-cs"/>
              </a:rPr>
              <a:t>Leverage work of the Common Core State Standards to develop and articulate high school to postsecondary standards in English and mathematics – organize faculty to faculty efforts </a:t>
            </a:r>
          </a:p>
          <a:p>
            <a:pPr>
              <a:buFont typeface="Arial" pitchFamily="34" charset="0"/>
              <a:buChar char="•"/>
            </a:pPr>
            <a:r>
              <a:rPr lang="en-US" sz="1200" b="0" kern="1200" dirty="0" smtClean="0">
                <a:solidFill>
                  <a:schemeClr val="tx1"/>
                </a:solidFill>
                <a:latin typeface="+mn-lt"/>
                <a:ea typeface="+mn-ea"/>
                <a:cs typeface="+mn-cs"/>
              </a:rPr>
              <a:t>Work towards recognition of the Smarter Balance Assessment outcomes for students as indicators of threshold for college and career readiness</a:t>
            </a:r>
          </a:p>
        </p:txBody>
      </p:sp>
      <p:sp>
        <p:nvSpPr>
          <p:cNvPr id="4" name="Slide Number Placeholder 3"/>
          <p:cNvSpPr>
            <a:spLocks noGrp="1"/>
          </p:cNvSpPr>
          <p:nvPr>
            <p:ph type="sldNum" sz="quarter" idx="10"/>
          </p:nvPr>
        </p:nvSpPr>
        <p:spPr/>
        <p:txBody>
          <a:bodyPr/>
          <a:lstStyle/>
          <a:p>
            <a:fld id="{E0E10E7C-028E-46BF-B1DF-258C29111BB6}"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latin typeface="+mn-lt"/>
                <a:ea typeface="+mn-ea"/>
                <a:cs typeface="+mn-cs"/>
              </a:rPr>
              <a:t>Integrate Collaborative Counselor Training Initiative into pre-service school counselor and teacher requirements (teachers as advisors)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latin typeface="+mn-lt"/>
                <a:ea typeface="+mn-ea"/>
                <a:cs typeface="+mn-cs"/>
              </a:rPr>
              <a:t>Improve direct adult contact with students vis-à-vis counselors (Near Peer Mentoring Program)</a:t>
            </a:r>
          </a:p>
        </p:txBody>
      </p:sp>
      <p:sp>
        <p:nvSpPr>
          <p:cNvPr id="4" name="Slide Number Placeholder 3"/>
          <p:cNvSpPr>
            <a:spLocks noGrp="1"/>
          </p:cNvSpPr>
          <p:nvPr>
            <p:ph type="sldNum" sz="quarter" idx="10"/>
          </p:nvPr>
        </p:nvSpPr>
        <p:spPr/>
        <p:txBody>
          <a:bodyPr/>
          <a:lstStyle/>
          <a:p>
            <a:fld id="{E0E10E7C-028E-46BF-B1DF-258C29111BB6}"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200" b="0" kern="1200" dirty="0" smtClean="0">
                <a:solidFill>
                  <a:schemeClr val="tx1"/>
                </a:solidFill>
                <a:latin typeface="+mn-lt"/>
                <a:ea typeface="+mn-ea"/>
                <a:cs typeface="+mn-cs"/>
              </a:rPr>
              <a:t>Increase and improve management and delivery of Tech Prep and Dual Credit programs</a:t>
            </a:r>
          </a:p>
          <a:p>
            <a:pPr>
              <a:buFont typeface="Arial" pitchFamily="34" charset="0"/>
              <a:buNone/>
            </a:pPr>
            <a:endParaRPr lang="en-US" sz="1200" b="0" kern="1200" dirty="0" smtClean="0">
              <a:solidFill>
                <a:schemeClr val="tx1"/>
              </a:solidFill>
              <a:latin typeface="+mn-lt"/>
              <a:ea typeface="+mn-ea"/>
              <a:cs typeface="+mn-cs"/>
            </a:endParaRPr>
          </a:p>
          <a:p>
            <a:pPr lvl="1">
              <a:buFont typeface="Arial" pitchFamily="34" charset="0"/>
              <a:buChar char="•"/>
            </a:pPr>
            <a:r>
              <a:rPr lang="en-US" sz="1200" b="0" kern="1200" dirty="0" smtClean="0">
                <a:solidFill>
                  <a:schemeClr val="tx1"/>
                </a:solidFill>
                <a:latin typeface="+mn-lt"/>
                <a:ea typeface="+mn-ea"/>
                <a:cs typeface="+mn-cs"/>
              </a:rPr>
              <a:t>Evaluate current Tech Prep and Dual Credit policies and practices</a:t>
            </a:r>
          </a:p>
          <a:p>
            <a:pPr lvl="1">
              <a:buFont typeface="Arial" pitchFamily="34" charset="0"/>
              <a:buChar char="•"/>
            </a:pPr>
            <a:r>
              <a:rPr lang="en-US" sz="1200" b="0" kern="1200" dirty="0" smtClean="0">
                <a:solidFill>
                  <a:schemeClr val="tx1"/>
                </a:solidFill>
                <a:latin typeface="+mn-lt"/>
                <a:ea typeface="+mn-ea"/>
                <a:cs typeface="+mn-cs"/>
              </a:rPr>
              <a:t>Revise Tech Prep and Dual Credit policies and practices based on the results of the evaluation</a:t>
            </a:r>
          </a:p>
          <a:p>
            <a:pPr lvl="1">
              <a:buFont typeface="Arial" pitchFamily="34" charset="0"/>
              <a:buChar char="•"/>
            </a:pPr>
            <a:r>
              <a:rPr lang="en-US" sz="1200" b="0" kern="1200" dirty="0" smtClean="0">
                <a:solidFill>
                  <a:schemeClr val="tx1"/>
                </a:solidFill>
                <a:latin typeface="+mn-lt"/>
                <a:ea typeface="+mn-ea"/>
                <a:cs typeface="+mn-cs"/>
              </a:rPr>
              <a:t>Provide more 2+2 opportunities</a:t>
            </a:r>
          </a:p>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E0E10E7C-028E-46BF-B1DF-258C29111BB6}"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Idaho, 41% of all first-time full-time freshman who have been out of high school for less than 12 months were identified as needing remedial services.  </a:t>
            </a:r>
          </a:p>
          <a:p>
            <a:endParaRPr lang="en-US" baseline="0" dirty="0" smtClean="0"/>
          </a:p>
          <a:p>
            <a:r>
              <a:rPr lang="en-US" baseline="0" dirty="0" smtClean="0"/>
              <a:t>Remedial need is not only a problem for recent high school graduates.  46% of Idaho students out of high school for greater than a year were identified as needing remedial support.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However, remediation </a:t>
            </a:r>
            <a:r>
              <a:rPr lang="en-US" dirty="0" smtClean="0"/>
              <a:t>in its current form is ineffective.</a:t>
            </a:r>
            <a:r>
              <a:rPr lang="en-US" baseline="0" dirty="0" smtClean="0"/>
              <a:t>  Most students who require remedial education do not complete their remedial education sequence within a year.  Many do not even enroll in remedial education.</a:t>
            </a:r>
          </a:p>
          <a:p>
            <a:endParaRPr lang="en-US" dirty="0"/>
          </a:p>
        </p:txBody>
      </p:sp>
      <p:sp>
        <p:nvSpPr>
          <p:cNvPr id="4" name="Slide Number Placeholder 3"/>
          <p:cNvSpPr>
            <a:spLocks noGrp="1"/>
          </p:cNvSpPr>
          <p:nvPr>
            <p:ph type="sldNum" sz="quarter" idx="10"/>
          </p:nvPr>
        </p:nvSpPr>
        <p:spPr/>
        <p:txBody>
          <a:bodyPr/>
          <a:lstStyle/>
          <a:p>
            <a:fld id="{7CAB8087-1490-4B90-BA7E-21F033E45029}" type="slidenum">
              <a:rPr lang="en-US" smtClean="0"/>
              <a:pPr/>
              <a:t>9</a:t>
            </a:fld>
            <a:endParaRPr lang="en-US"/>
          </a:p>
        </p:txBody>
      </p:sp>
    </p:spTree>
    <p:extLst>
      <p:ext uri="{BB962C8B-B14F-4D97-AF65-F5344CB8AC3E}">
        <p14:creationId xmlns:p14="http://schemas.microsoft.com/office/powerpoint/2010/main" val="2384970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CI_Logo_Color.jpg"/>
          <p:cNvPicPr>
            <a:picLocks noChangeAspect="1"/>
          </p:cNvPicPr>
          <p:nvPr/>
        </p:nvPicPr>
        <p:blipFill>
          <a:blip r:embed="rId2" cstate="print"/>
          <a:stretch>
            <a:fillRect/>
          </a:stretch>
        </p:blipFill>
        <p:spPr>
          <a:xfrm>
            <a:off x="0" y="0"/>
            <a:ext cx="6858014" cy="4651257"/>
          </a:xfrm>
          <a:prstGeom prst="rect">
            <a:avLst/>
          </a:prstGeom>
          <a:noFill/>
          <a:ln>
            <a:noFill/>
          </a:ln>
        </p:spPr>
      </p:pic>
      <p:sp>
        <p:nvSpPr>
          <p:cNvPr id="2" name="Title 1"/>
          <p:cNvSpPr>
            <a:spLocks noGrp="1"/>
          </p:cNvSpPr>
          <p:nvPr>
            <p:ph type="ctrTitle"/>
          </p:nvPr>
        </p:nvSpPr>
        <p:spPr>
          <a:xfrm>
            <a:off x="685800" y="3733800"/>
            <a:ext cx="7772400" cy="1470025"/>
          </a:xfrm>
        </p:spPr>
        <p:txBody>
          <a:bodyPr>
            <a:noAutofit/>
          </a:bodyPr>
          <a:lstStyle>
            <a:lvl1pPr>
              <a:defRPr sz="5400">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54895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40A6C81-0C28-451B-B93F-C8D25F0AC18A}" type="datetimeFigureOut">
              <a:rPr lang="en-US" smtClean="0"/>
              <a:pPr/>
              <a:t>6/19/2012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CCI_Logo_Color.jpg"/>
          <p:cNvPicPr>
            <a:picLocks noChangeAspect="1"/>
          </p:cNvPicPr>
          <p:nvPr/>
        </p:nvPicPr>
        <p:blipFill>
          <a:blip r:embed="rId2" cstate="print">
            <a:duotone>
              <a:prstClr val="black"/>
              <a:schemeClr val="tx2">
                <a:tint val="45000"/>
                <a:satMod val="400000"/>
              </a:schemeClr>
            </a:duotone>
          </a:blip>
          <a:srcRect t="76613" r="11385"/>
          <a:stretch>
            <a:fillRect/>
          </a:stretch>
        </p:blipFill>
        <p:spPr>
          <a:xfrm rot="16200000">
            <a:off x="-2827342" y="2827342"/>
            <a:ext cx="6887496" cy="1232813"/>
          </a:xfrm>
          <a:prstGeom prst="rect">
            <a:avLst/>
          </a:prstGeom>
          <a:noFill/>
          <a:ln>
            <a:noFill/>
          </a:ln>
        </p:spPr>
      </p:pic>
      <p:pic>
        <p:nvPicPr>
          <p:cNvPr id="7" name="Picture 6" descr="CCI_Logo_Color.jpg"/>
          <p:cNvPicPr>
            <a:picLocks noChangeAspect="1"/>
          </p:cNvPicPr>
          <p:nvPr/>
        </p:nvPicPr>
        <p:blipFill>
          <a:blip r:embed="rId2" cstate="print">
            <a:duotone>
              <a:prstClr val="black"/>
              <a:schemeClr val="tx2">
                <a:tint val="45000"/>
                <a:satMod val="400000"/>
              </a:schemeClr>
            </a:duotone>
          </a:blip>
          <a:srcRect r="53333" b="43446"/>
          <a:stretch>
            <a:fillRect/>
          </a:stretch>
        </p:blipFill>
        <p:spPr>
          <a:xfrm>
            <a:off x="5943600" y="4227545"/>
            <a:ext cx="3200400" cy="2630455"/>
          </a:xfrm>
          <a:prstGeom prst="rect">
            <a:avLst/>
          </a:prstGeom>
          <a:noFill/>
          <a:ln>
            <a:noFill/>
          </a:ln>
        </p:spPr>
      </p:pic>
      <p:sp>
        <p:nvSpPr>
          <p:cNvPr id="2" name="Title 1"/>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prstGeom prst="roundRect">
            <a:avLst/>
          </a:prstGeom>
          <a:noFill/>
          <a:ln>
            <a:noFill/>
          </a:ln>
        </p:spPr>
        <p:style>
          <a:lnRef idx="2">
            <a:schemeClr val="dk1"/>
          </a:lnRef>
          <a:fillRef idx="1">
            <a:schemeClr val="lt1"/>
          </a:fillRef>
          <a:effectRef idx="0">
            <a:schemeClr val="dk1"/>
          </a:effectRef>
          <a:fontRef idx="none"/>
        </p:style>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40A6C81-0C28-451B-B93F-C8D25F0AC18A}" type="datetimeFigureOut">
              <a:rPr lang="en-US" smtClean="0"/>
              <a:pPr/>
              <a:t>6/19/2012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800" b="1" cap="all">
                <a:effectLst>
                  <a:outerShdw blurRad="38100" dist="38100" dir="2700000" algn="tl">
                    <a:srgbClr val="000000">
                      <a:alpha val="43137"/>
                    </a:srgbClr>
                  </a:outerShdw>
                </a:effectLst>
                <a:latin typeface="Bodoni MT Black" pitchFamily="18" charset="0"/>
                <a:cs typeface="Aharoni" pitchFamily="2" charset="-79"/>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40A6C81-0C28-451B-B93F-C8D25F0AC18A}" type="datetimeFigureOut">
              <a:rPr lang="en-US" smtClean="0"/>
              <a:pPr/>
              <a:t>6/19/2012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pic>
        <p:nvPicPr>
          <p:cNvPr id="7" name="Picture 6" descr="CCI_Logo_Color.jpg"/>
          <p:cNvPicPr>
            <a:picLocks noChangeAspect="1"/>
          </p:cNvPicPr>
          <p:nvPr/>
        </p:nvPicPr>
        <p:blipFill>
          <a:blip r:embed="rId2" cstate="print"/>
          <a:stretch>
            <a:fillRect/>
          </a:stretch>
        </p:blipFill>
        <p:spPr>
          <a:xfrm>
            <a:off x="1" y="0"/>
            <a:ext cx="5392923" cy="3657600"/>
          </a:xfrm>
          <a:prstGeom prst="rect">
            <a:avLst/>
          </a:prstGeom>
          <a:noFill/>
          <a:ln>
            <a:noFill/>
          </a:ln>
        </p:spPr>
      </p:pic>
    </p:spTree>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40A6C81-0C28-451B-B93F-C8D25F0AC18A}" type="datetimeFigureOut">
              <a:rPr lang="en-US" smtClean="0"/>
              <a:pPr/>
              <a:t>6/19/2012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E7C7D2-55E6-4B7B-9E39-A13BD43786B3}" type="datetimeFigureOut">
              <a:rPr lang="en-US" smtClean="0"/>
              <a:pPr/>
              <a:t>6/19/2012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2BC07C-2226-4655-A04D-CD3B26F4092A}"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58A1A4">
                <a:alpha val="25000"/>
              </a:srgbClr>
            </a:gs>
            <a:gs pos="100000">
              <a:srgbClr val="58A1A4"/>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fade thruBlk="1"/>
  </p:transition>
  <p:txStyles>
    <p:titleStyle>
      <a:lvl1pPr algn="ctr" defTabSz="914400" rtl="0" eaLnBrk="1" latinLnBrk="0" hangingPunct="1">
        <a:spcBef>
          <a:spcPct val="0"/>
        </a:spcBef>
        <a:buNone/>
        <a:defRPr sz="6000" b="1" kern="1200">
          <a:solidFill>
            <a:schemeClr val="tx1"/>
          </a:solidFill>
          <a:effectLst>
            <a:outerShdw blurRad="38100" dist="38100" dir="2700000" algn="tl">
              <a:srgbClr val="000000">
                <a:alpha val="43137"/>
              </a:srgbClr>
            </a:outerShdw>
          </a:effectLst>
          <a:latin typeface="Bodoni MT Black"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Corbel"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Corbel" pitchFamily="34" charset="0"/>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Corbel" pitchFamily="34" charset="0"/>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Corbel" pitchFamily="34" charset="0"/>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Corbe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gif"/><Relationship Id="rId3" Type="http://schemas.openxmlformats.org/officeDocument/2006/relationships/image" Target="../media/image3.gif"/><Relationship Id="rId7" Type="http://schemas.openxmlformats.org/officeDocument/2006/relationships/image" Target="../media/image7.tiff"/><Relationship Id="rId12" Type="http://schemas.openxmlformats.org/officeDocument/2006/relationships/image" Target="../media/image12.gif"/><Relationship Id="rId17" Type="http://schemas.openxmlformats.org/officeDocument/2006/relationships/image" Target="../media/image17.jpeg"/><Relationship Id="rId2" Type="http://schemas.openxmlformats.org/officeDocument/2006/relationships/notesSlide" Target="../notesSlides/notesSlide4.xml"/><Relationship Id="rId16"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tiff"/><Relationship Id="rId5" Type="http://schemas.openxmlformats.org/officeDocument/2006/relationships/image" Target="../media/image5.jpeg"/><Relationship Id="rId15" Type="http://schemas.openxmlformats.org/officeDocument/2006/relationships/image" Target="../media/image15.gif"/><Relationship Id="rId10" Type="http://schemas.openxmlformats.org/officeDocument/2006/relationships/image" Target="../media/image10.gif"/><Relationship Id="rId4" Type="http://schemas.openxmlformats.org/officeDocument/2006/relationships/image" Target="../media/image4.gif"/><Relationship Id="rId9" Type="http://schemas.openxmlformats.org/officeDocument/2006/relationships/image" Target="../media/image9.png"/><Relationship Id="rId14" Type="http://schemas.openxmlformats.org/officeDocument/2006/relationships/image" Target="../media/image14.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Complete College Idaho Plan</a:t>
            </a:r>
            <a:endParaRPr lang="en-US" dirty="0"/>
          </a:p>
        </p:txBody>
      </p:sp>
      <p:sp>
        <p:nvSpPr>
          <p:cNvPr id="3" name="Subtitle 2"/>
          <p:cNvSpPr>
            <a:spLocks noGrp="1"/>
          </p:cNvSpPr>
          <p:nvPr>
            <p:ph type="subTitle" idx="1"/>
          </p:nvPr>
        </p:nvSpPr>
        <p:spPr/>
        <p:txBody>
          <a:bodyPr>
            <a:noAutofit/>
          </a:bodyPr>
          <a:lstStyle/>
          <a:p>
            <a:r>
              <a:rPr lang="en-US" sz="3200" dirty="0" smtClean="0"/>
              <a:t>State Board of Education Meeting</a:t>
            </a:r>
          </a:p>
          <a:p>
            <a:r>
              <a:rPr lang="en-US" sz="3200" dirty="0" smtClean="0"/>
              <a:t>June 21, 2012</a:t>
            </a:r>
            <a:endParaRPr lang="en-US" sz="3200" dirty="0"/>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Transform Remediation</a:t>
            </a:r>
            <a:endParaRPr lang="en-US" sz="4800" dirty="0"/>
          </a:p>
        </p:txBody>
      </p:sp>
      <p:sp>
        <p:nvSpPr>
          <p:cNvPr id="3" name="Content Placeholder 2"/>
          <p:cNvSpPr>
            <a:spLocks noGrp="1"/>
          </p:cNvSpPr>
          <p:nvPr>
            <p:ph idx="1"/>
          </p:nvPr>
        </p:nvSpPr>
        <p:spPr>
          <a:xfrm>
            <a:off x="457200" y="1219200"/>
            <a:ext cx="6477000" cy="5334000"/>
          </a:xfrm>
        </p:spPr>
        <p:txBody>
          <a:bodyPr anchor="ctr">
            <a:noAutofit/>
          </a:bodyPr>
          <a:lstStyle/>
          <a:p>
            <a:pPr marL="0" lvl="0" indent="0">
              <a:buNone/>
            </a:pPr>
            <a:r>
              <a:rPr lang="en-US" sz="3600" dirty="0" smtClean="0"/>
              <a:t>College and Career Readiness Education and Assessments</a:t>
            </a: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ivation-mindset.jpg"/>
          <p:cNvPicPr>
            <a:picLocks noChangeAspect="1"/>
          </p:cNvPicPr>
          <p:nvPr/>
        </p:nvPicPr>
        <p:blipFill>
          <a:blip r:embed="rId3" cstate="print"/>
          <a:stretch>
            <a:fillRect/>
          </a:stretch>
        </p:blipFill>
        <p:spPr>
          <a:xfrm rot="735412">
            <a:off x="4696513" y="3507074"/>
            <a:ext cx="4658685" cy="3108960"/>
          </a:xfrm>
          <a:prstGeom prst="rect">
            <a:avLst/>
          </a:prstGeom>
          <a:solidFill>
            <a:srgbClr val="FFFFFF">
              <a:shade val="85000"/>
            </a:srgbClr>
          </a:solidFill>
          <a:ln w="1905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457200" y="1219200"/>
            <a:ext cx="6477000" cy="5334000"/>
          </a:xfrm>
        </p:spPr>
        <p:txBody>
          <a:bodyPr anchor="ctr">
            <a:noAutofit/>
          </a:bodyPr>
          <a:lstStyle/>
          <a:p>
            <a:pPr marL="0" lvl="0" indent="0">
              <a:buNone/>
            </a:pPr>
            <a:r>
              <a:rPr lang="en-US" sz="3600" dirty="0" smtClean="0"/>
              <a:t>Statewide Model for Transformation of Remedial Placement and Support</a:t>
            </a:r>
          </a:p>
        </p:txBody>
      </p:sp>
      <p:sp>
        <p:nvSpPr>
          <p:cNvPr id="7" name="Title 1"/>
          <p:cNvSpPr>
            <a:spLocks noGrp="1"/>
          </p:cNvSpPr>
          <p:nvPr>
            <p:ph type="title"/>
          </p:nvPr>
        </p:nvSpPr>
        <p:spPr>
          <a:xfrm>
            <a:off x="457200" y="274638"/>
            <a:ext cx="8229600" cy="1143000"/>
          </a:xfrm>
        </p:spPr>
        <p:txBody>
          <a:bodyPr>
            <a:normAutofit/>
          </a:bodyPr>
          <a:lstStyle/>
          <a:p>
            <a:r>
              <a:rPr lang="en-US" sz="4800" dirty="0" smtClean="0"/>
              <a:t>Transform Remediation</a:t>
            </a:r>
            <a:endParaRPr lang="en-US" sz="4800"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ivation-mindset.jpg"/>
          <p:cNvPicPr>
            <a:picLocks noChangeAspect="1"/>
          </p:cNvPicPr>
          <p:nvPr/>
        </p:nvPicPr>
        <p:blipFill>
          <a:blip r:embed="rId3" cstate="print"/>
          <a:stretch>
            <a:fillRect/>
          </a:stretch>
        </p:blipFill>
        <p:spPr>
          <a:xfrm rot="735412">
            <a:off x="4696513" y="3507074"/>
            <a:ext cx="4658685" cy="3108960"/>
          </a:xfrm>
          <a:prstGeom prst="rect">
            <a:avLst/>
          </a:prstGeom>
          <a:solidFill>
            <a:srgbClr val="FFFFFF">
              <a:shade val="85000"/>
            </a:srgbClr>
          </a:solidFill>
          <a:ln w="1905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457200" y="1219200"/>
            <a:ext cx="6477000" cy="5334000"/>
          </a:xfrm>
        </p:spPr>
        <p:txBody>
          <a:bodyPr anchor="ctr">
            <a:noAutofit/>
          </a:bodyPr>
          <a:lstStyle/>
          <a:p>
            <a:pPr marL="0" indent="0">
              <a:buNone/>
            </a:pPr>
            <a:r>
              <a:rPr lang="en-US" sz="3600" dirty="0" smtClean="0"/>
              <a:t>Co-requisite model, Emporium model, or Accelerated model</a:t>
            </a:r>
            <a:endParaRPr lang="en-US" sz="3600" dirty="0"/>
          </a:p>
        </p:txBody>
      </p:sp>
      <p:sp>
        <p:nvSpPr>
          <p:cNvPr id="7" name="Title 1"/>
          <p:cNvSpPr>
            <a:spLocks noGrp="1"/>
          </p:cNvSpPr>
          <p:nvPr>
            <p:ph type="title"/>
          </p:nvPr>
        </p:nvSpPr>
        <p:spPr>
          <a:xfrm>
            <a:off x="457200" y="274638"/>
            <a:ext cx="8229600" cy="1143000"/>
          </a:xfrm>
        </p:spPr>
        <p:txBody>
          <a:bodyPr>
            <a:normAutofit/>
          </a:bodyPr>
          <a:lstStyle/>
          <a:p>
            <a:r>
              <a:rPr lang="en-US" sz="4800" dirty="0" smtClean="0"/>
              <a:t>Transform Remediation</a:t>
            </a:r>
            <a:endParaRPr lang="en-US" sz="4800" dirty="0"/>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ning.png"/>
          <p:cNvPicPr>
            <a:picLocks noChangeAspect="1"/>
          </p:cNvPicPr>
          <p:nvPr/>
        </p:nvPicPr>
        <p:blipFill>
          <a:blip r:embed="rId3" cstate="print"/>
          <a:srcRect l="13300" t="6667" r="13300" b="23333"/>
          <a:stretch>
            <a:fillRect/>
          </a:stretch>
        </p:blipFill>
        <p:spPr>
          <a:xfrm>
            <a:off x="4648200" y="-304800"/>
            <a:ext cx="3962400" cy="4800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lstStyle/>
          <a:p>
            <a:r>
              <a:rPr lang="en-US" dirty="0" smtClean="0"/>
              <a:t>Structure for success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9179393"/>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200"/>
            <a:ext cx="4191000" cy="4525963"/>
          </a:xfrm>
        </p:spPr>
        <p:txBody>
          <a:bodyPr anchor="ctr">
            <a:normAutofit/>
          </a:bodyPr>
          <a:lstStyle/>
          <a:p>
            <a:pPr marL="0" indent="0">
              <a:spcBef>
                <a:spcPts val="0"/>
              </a:spcBef>
              <a:spcAft>
                <a:spcPts val="1800"/>
              </a:spcAft>
              <a:buNone/>
            </a:pPr>
            <a:r>
              <a:rPr lang="en-US" dirty="0" smtClean="0"/>
              <a:t>Communicate Strong, Clear, and Guaranteed Statewide Articulation and Transfer Options</a:t>
            </a:r>
            <a:endParaRPr lang="en-US" dirty="0"/>
          </a:p>
        </p:txBody>
      </p:sp>
      <p:sp>
        <p:nvSpPr>
          <p:cNvPr id="7" name="Title 1"/>
          <p:cNvSpPr>
            <a:spLocks noGrp="1"/>
          </p:cNvSpPr>
          <p:nvPr>
            <p:ph type="title"/>
          </p:nvPr>
        </p:nvSpPr>
        <p:spPr>
          <a:xfrm>
            <a:off x="457200" y="274638"/>
            <a:ext cx="8229600" cy="1143000"/>
          </a:xfrm>
        </p:spPr>
        <p:txBody>
          <a:bodyPr>
            <a:normAutofit fontScale="90000"/>
          </a:bodyPr>
          <a:lstStyle/>
          <a:p>
            <a:r>
              <a:rPr lang="en-US" dirty="0" smtClean="0"/>
              <a:t>Structure for Success</a:t>
            </a:r>
            <a:endParaRPr lang="en-US"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Reward Progress and Completion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2257782"/>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0438377.jpg"/>
          <p:cNvPicPr>
            <a:picLocks noChangeAspect="1"/>
          </p:cNvPicPr>
          <p:nvPr/>
        </p:nvPicPr>
        <p:blipFill>
          <a:blip r:embed="rId3" cstate="print"/>
          <a:stretch>
            <a:fillRect/>
          </a:stretch>
        </p:blipFill>
        <p:spPr>
          <a:xfrm rot="454965">
            <a:off x="4916735" y="1370622"/>
            <a:ext cx="4323281" cy="57607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0" y="274638"/>
            <a:ext cx="9144000" cy="1143000"/>
          </a:xfrm>
        </p:spPr>
        <p:txBody>
          <a:bodyPr>
            <a:normAutofit fontScale="90000"/>
          </a:bodyPr>
          <a:lstStyle/>
          <a:p>
            <a:r>
              <a:rPr lang="en-US" dirty="0" smtClean="0"/>
              <a:t>Reward Progress</a:t>
            </a:r>
            <a:br>
              <a:rPr lang="en-US" dirty="0" smtClean="0"/>
            </a:br>
            <a:r>
              <a:rPr lang="en-US" dirty="0" smtClean="0"/>
              <a:t>&amp; Completion</a:t>
            </a:r>
            <a:endParaRPr lang="en-US" dirty="0"/>
          </a:p>
        </p:txBody>
      </p:sp>
      <p:sp>
        <p:nvSpPr>
          <p:cNvPr id="5" name="Content Placeholder 4"/>
          <p:cNvSpPr>
            <a:spLocks noGrp="1"/>
          </p:cNvSpPr>
          <p:nvPr>
            <p:ph idx="1"/>
          </p:nvPr>
        </p:nvSpPr>
        <p:spPr>
          <a:xfrm>
            <a:off x="457200" y="1219200"/>
            <a:ext cx="5181600" cy="5486400"/>
          </a:xfrm>
        </p:spPr>
        <p:txBody>
          <a:bodyPr anchor="ctr">
            <a:noAutofit/>
          </a:bodyPr>
          <a:lstStyle/>
          <a:p>
            <a:pPr marL="0" lvl="0" indent="0">
              <a:buNone/>
            </a:pPr>
            <a:r>
              <a:rPr lang="en-US" dirty="0" smtClean="0"/>
              <a:t>Establish Metrics and Accountability</a:t>
            </a: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0438377.jpg"/>
          <p:cNvPicPr>
            <a:picLocks noChangeAspect="1"/>
          </p:cNvPicPr>
          <p:nvPr/>
        </p:nvPicPr>
        <p:blipFill>
          <a:blip r:embed="rId3" cstate="print"/>
          <a:stretch>
            <a:fillRect/>
          </a:stretch>
        </p:blipFill>
        <p:spPr>
          <a:xfrm rot="454965">
            <a:off x="4916735" y="1563537"/>
            <a:ext cx="4323281" cy="537488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457200" y="1600200"/>
            <a:ext cx="5257800" cy="4525963"/>
          </a:xfrm>
        </p:spPr>
        <p:txBody>
          <a:bodyPr anchor="ctr"/>
          <a:lstStyle/>
          <a:p>
            <a:pPr marL="0" lvl="0" indent="0">
              <a:buNone/>
            </a:pPr>
            <a:r>
              <a:rPr lang="en-US" dirty="0" smtClean="0"/>
              <a:t>Recognize &amp; Reward Performance</a:t>
            </a:r>
          </a:p>
        </p:txBody>
      </p:sp>
      <p:sp>
        <p:nvSpPr>
          <p:cNvPr id="4" name="Title 1"/>
          <p:cNvSpPr>
            <a:spLocks noGrp="1"/>
          </p:cNvSpPr>
          <p:nvPr>
            <p:ph type="title"/>
          </p:nvPr>
        </p:nvSpPr>
        <p:spPr>
          <a:xfrm>
            <a:off x="0" y="274638"/>
            <a:ext cx="9144000" cy="1143000"/>
          </a:xfrm>
        </p:spPr>
        <p:txBody>
          <a:bodyPr>
            <a:normAutofit fontScale="90000"/>
          </a:bodyPr>
          <a:lstStyle/>
          <a:p>
            <a:r>
              <a:rPr lang="en-US" dirty="0" smtClean="0"/>
              <a:t>Reward Progress</a:t>
            </a:r>
            <a:br>
              <a:rPr lang="en-US" dirty="0" smtClean="0"/>
            </a:br>
            <a:r>
              <a:rPr lang="en-US" dirty="0" smtClean="0"/>
              <a:t>&amp; Completion</a:t>
            </a:r>
            <a:endParaRPr lang="en-US" dirty="0"/>
          </a:p>
        </p:txBody>
      </p:sp>
    </p:spTree>
    <p:extLst>
      <p:ext uri="{BB962C8B-B14F-4D97-AF65-F5344CB8AC3E}">
        <p14:creationId xmlns:p14="http://schemas.microsoft.com/office/powerpoint/2010/main" val="402168638"/>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0438377.jpg"/>
          <p:cNvPicPr>
            <a:picLocks noChangeAspect="1"/>
          </p:cNvPicPr>
          <p:nvPr/>
        </p:nvPicPr>
        <p:blipFill>
          <a:blip r:embed="rId3" cstate="print"/>
          <a:stretch>
            <a:fillRect/>
          </a:stretch>
        </p:blipFill>
        <p:spPr>
          <a:xfrm rot="454965">
            <a:off x="4916735" y="2095571"/>
            <a:ext cx="4323281" cy="43108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457200" y="1600200"/>
            <a:ext cx="4800600" cy="4525963"/>
          </a:xfrm>
        </p:spPr>
        <p:txBody>
          <a:bodyPr anchor="ctr"/>
          <a:lstStyle/>
          <a:p>
            <a:pPr marL="0" indent="0">
              <a:buNone/>
            </a:pPr>
            <a:r>
              <a:rPr lang="en-US" dirty="0" smtClean="0">
                <a:cs typeface="Calibri" pitchFamily="34" charset="0"/>
              </a:rPr>
              <a:t>Redesign Current Offerings of Financial Support</a:t>
            </a:r>
          </a:p>
        </p:txBody>
      </p:sp>
      <p:sp>
        <p:nvSpPr>
          <p:cNvPr id="6" name="Title 1"/>
          <p:cNvSpPr>
            <a:spLocks noGrp="1"/>
          </p:cNvSpPr>
          <p:nvPr>
            <p:ph type="title"/>
          </p:nvPr>
        </p:nvSpPr>
        <p:spPr>
          <a:xfrm>
            <a:off x="0" y="274638"/>
            <a:ext cx="9144000" cy="1143000"/>
          </a:xfrm>
        </p:spPr>
        <p:txBody>
          <a:bodyPr>
            <a:normAutofit fontScale="90000"/>
          </a:bodyPr>
          <a:lstStyle/>
          <a:p>
            <a:r>
              <a:rPr lang="en-US" dirty="0" smtClean="0"/>
              <a:t>Reward Progress</a:t>
            </a:r>
            <a:br>
              <a:rPr lang="en-US" dirty="0" smtClean="0"/>
            </a:br>
            <a:r>
              <a:rPr lang="en-US" dirty="0" smtClean="0"/>
              <a:t>&amp; Completion</a:t>
            </a:r>
            <a:endParaRPr lang="en-US" dirty="0"/>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Leverage Partnerships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3015166"/>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283967">
            <a:off x="2967358" y="2087050"/>
            <a:ext cx="4233672" cy="5486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9" name="Rectangle 8"/>
          <p:cNvSpPr/>
          <p:nvPr/>
        </p:nvSpPr>
        <p:spPr>
          <a:xfrm rot="171908">
            <a:off x="2814958" y="1934650"/>
            <a:ext cx="4233672" cy="5486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67237">
            <a:off x="2662558" y="1782250"/>
            <a:ext cx="4233672" cy="5486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1538980">
            <a:off x="2510158" y="1629850"/>
            <a:ext cx="4233672" cy="5486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CCI Plan</a:t>
            </a:r>
            <a:endParaRPr lang="en-US" dirty="0"/>
          </a:p>
        </p:txBody>
      </p:sp>
      <p:pic>
        <p:nvPicPr>
          <p:cNvPr id="6" name="Content Placeholder 5" descr="first page.jpg"/>
          <p:cNvPicPr>
            <a:picLocks noGrp="1" noChangeAspect="1"/>
          </p:cNvPicPr>
          <p:nvPr>
            <p:ph idx="1"/>
          </p:nvPr>
        </p:nvPicPr>
        <p:blipFill>
          <a:blip r:embed="rId3" cstate="print"/>
          <a:stretch>
            <a:fillRect/>
          </a:stretch>
        </p:blipFill>
        <p:spPr>
          <a:xfrm rot="21360331">
            <a:off x="2365660" y="1523218"/>
            <a:ext cx="4236973" cy="5486400"/>
          </a:xfrm>
          <a:prstGeom prst="rect">
            <a:avLst/>
          </a:prstGeom>
          <a:ln>
            <a:noFill/>
          </a:ln>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ccess2.jpg"/>
          <p:cNvPicPr>
            <a:picLocks noChangeAspect="1"/>
          </p:cNvPicPr>
          <p:nvPr/>
        </p:nvPicPr>
        <p:blipFill>
          <a:blip r:embed="rId3" cstate="print"/>
          <a:stretch>
            <a:fillRect/>
          </a:stretch>
        </p:blipFill>
        <p:spPr>
          <a:xfrm rot="21307781">
            <a:off x="4577937" y="1876819"/>
            <a:ext cx="4876800"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normAutofit fontScale="90000"/>
          </a:bodyPr>
          <a:lstStyle/>
          <a:p>
            <a:r>
              <a:rPr lang="en-US" dirty="0" smtClean="0"/>
              <a:t>Leverage Partnerships</a:t>
            </a:r>
            <a:endParaRPr lang="en-US" dirty="0"/>
          </a:p>
        </p:txBody>
      </p:sp>
      <p:sp>
        <p:nvSpPr>
          <p:cNvPr id="3" name="Content Placeholder 2"/>
          <p:cNvSpPr>
            <a:spLocks noGrp="1"/>
          </p:cNvSpPr>
          <p:nvPr>
            <p:ph idx="1"/>
          </p:nvPr>
        </p:nvSpPr>
        <p:spPr>
          <a:xfrm>
            <a:off x="381000" y="1447800"/>
            <a:ext cx="5105400" cy="4754563"/>
          </a:xfrm>
        </p:spPr>
        <p:txBody>
          <a:bodyPr anchor="ctr">
            <a:normAutofit/>
          </a:bodyPr>
          <a:lstStyle/>
          <a:p>
            <a:pPr marL="0" indent="0">
              <a:buNone/>
            </a:pPr>
            <a:r>
              <a:rPr lang="en-US" dirty="0" smtClean="0"/>
              <a:t>Strengthen Collaborations Between Education and Business/Industry Partners</a:t>
            </a:r>
            <a:endParaRPr lang="en-US" dirty="0"/>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arthnetwork.jpg"/>
          <p:cNvPicPr>
            <a:picLocks noChangeAspect="1"/>
          </p:cNvPicPr>
          <p:nvPr/>
        </p:nvPicPr>
        <p:blipFill>
          <a:blip r:embed="rId3" cstate="print"/>
          <a:srcRect l="29167" b="35556"/>
          <a:stretch>
            <a:fillRect/>
          </a:stretch>
        </p:blipFill>
        <p:spPr>
          <a:xfrm>
            <a:off x="1333500" y="2514600"/>
            <a:ext cx="6477000" cy="4419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1"/>
          <p:cNvSpPr>
            <a:spLocks noGrp="1"/>
          </p:cNvSpPr>
          <p:nvPr>
            <p:ph type="title"/>
          </p:nvPr>
        </p:nvSpPr>
        <p:spPr/>
        <p:txBody>
          <a:bodyPr>
            <a:normAutofit fontScale="90000"/>
          </a:bodyPr>
          <a:lstStyle/>
          <a:p>
            <a:r>
              <a:rPr lang="en-US" dirty="0" smtClean="0"/>
              <a:t>Leverage Partnerships</a:t>
            </a:r>
            <a:endParaRPr lang="en-US" dirty="0"/>
          </a:p>
        </p:txBody>
      </p:sp>
      <p:sp>
        <p:nvSpPr>
          <p:cNvPr id="3" name="Content Placeholder 2"/>
          <p:cNvSpPr>
            <a:spLocks noGrp="1"/>
          </p:cNvSpPr>
          <p:nvPr>
            <p:ph idx="1"/>
          </p:nvPr>
        </p:nvSpPr>
        <p:spPr/>
        <p:txBody>
          <a:bodyPr/>
          <a:lstStyle/>
          <a:p>
            <a:pPr>
              <a:buNone/>
            </a:pPr>
            <a:r>
              <a:rPr lang="en-US" dirty="0" smtClean="0"/>
              <a:t>College Access Network</a:t>
            </a:r>
            <a:endParaRPr lang="en-US"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Leverage Partnerships</a:t>
            </a:r>
            <a:endParaRPr lang="en-US" dirty="0"/>
          </a:p>
        </p:txBody>
      </p:sp>
      <p:sp>
        <p:nvSpPr>
          <p:cNvPr id="3" name="Content Placeholder 2"/>
          <p:cNvSpPr>
            <a:spLocks noGrp="1"/>
          </p:cNvSpPr>
          <p:nvPr>
            <p:ph idx="1"/>
          </p:nvPr>
        </p:nvSpPr>
        <p:spPr/>
        <p:txBody>
          <a:bodyPr/>
          <a:lstStyle/>
          <a:p>
            <a:pPr>
              <a:buNone/>
            </a:pPr>
            <a:r>
              <a:rPr lang="en-US" dirty="0" smtClean="0"/>
              <a:t>STEM Initiatives</a:t>
            </a:r>
            <a:endParaRPr lang="en-US" dirty="0"/>
          </a:p>
        </p:txBody>
      </p:sp>
      <p:pic>
        <p:nvPicPr>
          <p:cNvPr id="6" name="Picture 5" descr="STEM_5.jpg"/>
          <p:cNvPicPr>
            <a:picLocks noChangeAspect="1"/>
          </p:cNvPicPr>
          <p:nvPr/>
        </p:nvPicPr>
        <p:blipFill>
          <a:blip r:embed="rId3" cstate="print"/>
          <a:stretch>
            <a:fillRect/>
          </a:stretch>
        </p:blipFill>
        <p:spPr>
          <a:xfrm>
            <a:off x="182880" y="2857074"/>
            <a:ext cx="8778240" cy="3036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406900"/>
            <a:ext cx="7772400" cy="1362075"/>
          </a:xfrm>
        </p:spPr>
        <p:txBody>
          <a:bodyPr>
            <a:normAutofit/>
          </a:bodyPr>
          <a:lstStyle/>
          <a:p>
            <a:r>
              <a:rPr lang="en-US" dirty="0" smtClean="0"/>
              <a:t>60% Goal</a:t>
            </a:r>
            <a:endParaRPr lang="en-US" dirty="0"/>
          </a:p>
        </p:txBody>
      </p:sp>
      <p:sp>
        <p:nvSpPr>
          <p:cNvPr id="5" name="Text Placeholder 4"/>
          <p:cNvSpPr>
            <a:spLocks noGrp="1"/>
          </p:cNvSpPr>
          <p:nvPr>
            <p:ph type="body" idx="1"/>
          </p:nvPr>
        </p:nvSpPr>
        <p:spPr/>
        <p:txBody>
          <a:bodyPr/>
          <a:lstStyle/>
          <a:p>
            <a:r>
              <a:rPr lang="en-US" dirty="0" smtClean="0"/>
              <a:t>Refining the </a:t>
            </a:r>
            <a:endParaRPr lang="en-US" dirty="0"/>
          </a:p>
        </p:txBody>
      </p:sp>
      <p:sp>
        <p:nvSpPr>
          <p:cNvPr id="6" name="Title 3" hidden="1"/>
          <p:cNvSpPr txBox="1">
            <a:spLocks/>
          </p:cNvSpPr>
          <p:nvPr/>
        </p:nvSpPr>
        <p:spPr>
          <a:xfrm>
            <a:off x="722313" y="4406900"/>
            <a:ext cx="7772400" cy="1362075"/>
          </a:xfrm>
          <a:prstGeom prst="rect">
            <a:avLst/>
          </a:prstGeom>
        </p:spPr>
        <p:txBody>
          <a:bodyPr vert="horz" lIns="91440" tIns="45720" rIns="91440" bIns="45720" rtlCol="0" anchor="t">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0" normalizeH="0" baseline="0" noProof="0" dirty="0" smtClean="0">
                <a:ln>
                  <a:noFill/>
                </a:ln>
                <a:solidFill>
                  <a:schemeClr val="tx1"/>
                </a:solidFill>
                <a:effectLst>
                  <a:outerShdw blurRad="38100" dist="38100" dir="2700000" algn="tl">
                    <a:srgbClr val="000000">
                      <a:alpha val="43137"/>
                    </a:srgbClr>
                  </a:outerShdw>
                </a:effectLst>
                <a:uLnTx/>
                <a:uFillTx/>
                <a:latin typeface="Bodoni MT Black" pitchFamily="18" charset="0"/>
                <a:ea typeface="+mj-ea"/>
                <a:cs typeface="+mj-cs"/>
              </a:rPr>
              <a:t>Goal-related Findings</a:t>
            </a:r>
            <a:endParaRPr kumimoji="0" lang="en-US" sz="4800" b="1"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Bodoni MT Black" pitchFamily="18" charset="0"/>
              <a:ea typeface="+mj-ea"/>
              <a:cs typeface="+mj-cs"/>
            </a:endParaRPr>
          </a:p>
        </p:txBody>
      </p:sp>
      <p:sp>
        <p:nvSpPr>
          <p:cNvPr id="7" name="Title 3" hidden="1"/>
          <p:cNvSpPr txBox="1">
            <a:spLocks/>
          </p:cNvSpPr>
          <p:nvPr/>
        </p:nvSpPr>
        <p:spPr>
          <a:xfrm>
            <a:off x="722313" y="4406900"/>
            <a:ext cx="7772400" cy="136207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0" normalizeH="0" baseline="0" noProof="0" dirty="0" smtClean="0">
                <a:ln>
                  <a:noFill/>
                </a:ln>
                <a:solidFill>
                  <a:schemeClr val="tx1"/>
                </a:solidFill>
                <a:effectLst>
                  <a:outerShdw blurRad="38100" dist="38100" dir="2700000" algn="tl">
                    <a:srgbClr val="000000">
                      <a:alpha val="43137"/>
                    </a:srgbClr>
                  </a:outerShdw>
                </a:effectLst>
                <a:uLnTx/>
                <a:uFillTx/>
                <a:latin typeface="Bodoni MT Black" pitchFamily="18" charset="0"/>
                <a:ea typeface="+mj-ea"/>
                <a:cs typeface="+mj-cs"/>
              </a:rPr>
              <a:t>WICHE States</a:t>
            </a:r>
            <a:endParaRPr kumimoji="0" lang="en-US" sz="4800" b="1"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Bodoni MT Black" pitchFamily="18" charset="0"/>
              <a:ea typeface="+mj-ea"/>
              <a:cs typeface="+mj-cs"/>
            </a:endParaRPr>
          </a:p>
        </p:txBody>
      </p:sp>
      <p:sp>
        <p:nvSpPr>
          <p:cNvPr id="8" name="Title 3" hidden="1"/>
          <p:cNvSpPr txBox="1">
            <a:spLocks/>
          </p:cNvSpPr>
          <p:nvPr/>
        </p:nvSpPr>
        <p:spPr>
          <a:xfrm>
            <a:off x="722313" y="4406900"/>
            <a:ext cx="7772400" cy="1362075"/>
          </a:xfrm>
          <a:prstGeom prst="rect">
            <a:avLst/>
          </a:prstGeom>
        </p:spPr>
        <p:txBody>
          <a:bodyPr vert="horz" lIns="91440" tIns="45720" rIns="91440" bIns="45720" rtlCol="0" anchor="t">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0" normalizeH="0" baseline="0" noProof="0" dirty="0" smtClean="0">
                <a:ln>
                  <a:noFill/>
                </a:ln>
                <a:solidFill>
                  <a:schemeClr val="tx1"/>
                </a:solidFill>
                <a:effectLst>
                  <a:outerShdw blurRad="38100" dist="38100" dir="2700000" algn="tl">
                    <a:srgbClr val="000000">
                      <a:alpha val="43137"/>
                    </a:srgbClr>
                  </a:outerShdw>
                </a:effectLst>
                <a:uLnTx/>
                <a:uFillTx/>
                <a:latin typeface="Bodoni MT Black" pitchFamily="18" charset="0"/>
                <a:ea typeface="+mj-ea"/>
                <a:cs typeface="+mj-cs"/>
              </a:rPr>
              <a:t>Staff Recommendation</a:t>
            </a:r>
            <a:endParaRPr kumimoji="0" lang="en-US" sz="4800" b="1"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Bodoni MT Black" pitchFamily="18" charset="0"/>
              <a:ea typeface="+mj-ea"/>
              <a:cs typeface="+mj-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200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xit" presetSubtype="0" fill="hold" grpId="1" nodeType="afterEffect">
                                  <p:stCondLst>
                                    <p:cond delay="200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Refining the 60% Goal</a:t>
            </a:r>
            <a:endParaRPr lang="en-US" dirty="0"/>
          </a:p>
        </p:txBody>
      </p:sp>
      <p:pic>
        <p:nvPicPr>
          <p:cNvPr id="614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29577"/>
            <a:ext cx="7772400" cy="527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1737360"/>
            <a:ext cx="6736331" cy="584775"/>
          </a:xfrm>
          <a:prstGeom prst="rect">
            <a:avLst/>
          </a:prstGeom>
          <a:noFill/>
        </p:spPr>
        <p:txBody>
          <a:bodyPr wrap="none" rtlCol="0">
            <a:spAutoFit/>
          </a:bodyPr>
          <a:lstStyle/>
          <a:p>
            <a:pPr algn="ctr"/>
            <a:r>
              <a:rPr lang="en-US" sz="3200" dirty="0" smtClean="0">
                <a:latin typeface="Arial Black" pitchFamily="34" charset="0"/>
                <a:cs typeface="Arial" pitchFamily="34" charset="0"/>
              </a:rPr>
              <a:t>Associate’s Degree or Higher</a:t>
            </a:r>
            <a:endParaRPr lang="en-US" sz="3200" dirty="0">
              <a:latin typeface="Arial Black" pitchFamily="34" charset="0"/>
              <a:cs typeface="Arial" pitchFamily="34" charset="0"/>
            </a:endParaRPr>
          </a:p>
        </p:txBody>
      </p:sp>
    </p:spTree>
    <p:extLst>
      <p:ext uri="{BB962C8B-B14F-4D97-AF65-F5344CB8AC3E}">
        <p14:creationId xmlns:p14="http://schemas.microsoft.com/office/powerpoint/2010/main" val="3132219376"/>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3916363"/>
          </a:xfrm>
        </p:spPr>
        <p:txBody>
          <a:bodyPr anchor="ctr">
            <a:noAutofit/>
          </a:bodyPr>
          <a:lstStyle/>
          <a:p>
            <a:pPr>
              <a:buFont typeface="Arial" pitchFamily="34" charset="0"/>
              <a:buChar char="•"/>
            </a:pPr>
            <a:r>
              <a:rPr lang="en-US" dirty="0" smtClean="0"/>
              <a:t>Reconcile data</a:t>
            </a:r>
          </a:p>
          <a:p>
            <a:pPr>
              <a:buFont typeface="Arial" pitchFamily="34" charset="0"/>
              <a:buChar char="•"/>
            </a:pPr>
            <a:r>
              <a:rPr lang="en-US" dirty="0" smtClean="0"/>
              <a:t>Apply reconciliation factors </a:t>
            </a:r>
          </a:p>
          <a:p>
            <a:pPr>
              <a:buFont typeface="Arial" pitchFamily="34" charset="0"/>
              <a:buChar char="•"/>
            </a:pPr>
            <a:r>
              <a:rPr lang="en-US" dirty="0" smtClean="0"/>
              <a:t>Validate assumptions</a:t>
            </a:r>
          </a:p>
          <a:p>
            <a:pPr>
              <a:buFont typeface="Arial" pitchFamily="34" charset="0"/>
              <a:buChar char="•"/>
            </a:pPr>
            <a:r>
              <a:rPr lang="en-US" dirty="0" smtClean="0"/>
              <a:t>Vetting results</a:t>
            </a:r>
          </a:p>
        </p:txBody>
      </p:sp>
      <p:sp>
        <p:nvSpPr>
          <p:cNvPr id="4" name="Title 3"/>
          <p:cNvSpPr>
            <a:spLocks noGrp="1"/>
          </p:cNvSpPr>
          <p:nvPr>
            <p:ph type="title"/>
          </p:nvPr>
        </p:nvSpPr>
        <p:spPr/>
        <p:txBody>
          <a:bodyPr>
            <a:normAutofit fontScale="90000"/>
          </a:bodyPr>
          <a:lstStyle/>
          <a:p>
            <a:r>
              <a:rPr lang="en-US" dirty="0" smtClean="0"/>
              <a:t>Refining the 60% Goal</a:t>
            </a:r>
            <a:endParaRPr lang="en-US" dirty="0"/>
          </a:p>
        </p:txBody>
      </p:sp>
    </p:spTree>
    <p:extLst>
      <p:ext uri="{BB962C8B-B14F-4D97-AF65-F5344CB8AC3E}">
        <p14:creationId xmlns:p14="http://schemas.microsoft.com/office/powerpoint/2010/main" val="217053072"/>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Goal-Related Findings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41293650"/>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63688"/>
            <a:ext cx="7772400" cy="48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rmAutofit fontScale="90000"/>
          </a:bodyPr>
          <a:lstStyle/>
          <a:p>
            <a:r>
              <a:rPr lang="en-US" dirty="0" smtClean="0"/>
              <a:t>Goal-Related Findings</a:t>
            </a:r>
            <a:endParaRPr lang="en-US" dirty="0"/>
          </a:p>
        </p:txBody>
      </p:sp>
      <p:sp>
        <p:nvSpPr>
          <p:cNvPr id="6" name="Left Brace 5"/>
          <p:cNvSpPr/>
          <p:nvPr/>
        </p:nvSpPr>
        <p:spPr>
          <a:xfrm rot="5400000">
            <a:off x="3047998" y="3596646"/>
            <a:ext cx="556263" cy="128016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Left Brace 7"/>
          <p:cNvSpPr/>
          <p:nvPr/>
        </p:nvSpPr>
        <p:spPr>
          <a:xfrm rot="5400000">
            <a:off x="1722119" y="1522214"/>
            <a:ext cx="556262" cy="12954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Left Brace 8"/>
          <p:cNvSpPr/>
          <p:nvPr/>
        </p:nvSpPr>
        <p:spPr>
          <a:xfrm rot="5400000">
            <a:off x="5876924" y="2985136"/>
            <a:ext cx="556262" cy="422529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5846981" y="4374118"/>
            <a:ext cx="646331" cy="369332"/>
          </a:xfrm>
          <a:prstGeom prst="rect">
            <a:avLst/>
          </a:prstGeom>
          <a:noFill/>
        </p:spPr>
        <p:txBody>
          <a:bodyPr wrap="none" rtlCol="0">
            <a:spAutoFit/>
          </a:bodyPr>
          <a:lstStyle/>
          <a:p>
            <a:r>
              <a:rPr lang="en-US" dirty="0" smtClean="0"/>
              <a:t>20%</a:t>
            </a:r>
            <a:endParaRPr lang="en-US" dirty="0"/>
          </a:p>
        </p:txBody>
      </p:sp>
      <p:sp>
        <p:nvSpPr>
          <p:cNvPr id="11" name="TextBox 10"/>
          <p:cNvSpPr txBox="1"/>
          <p:nvPr/>
        </p:nvSpPr>
        <p:spPr>
          <a:xfrm>
            <a:off x="3022013" y="3505200"/>
            <a:ext cx="646331" cy="369332"/>
          </a:xfrm>
          <a:prstGeom prst="rect">
            <a:avLst/>
          </a:prstGeom>
          <a:noFill/>
        </p:spPr>
        <p:txBody>
          <a:bodyPr wrap="none" rtlCol="0">
            <a:spAutoFit/>
          </a:bodyPr>
          <a:lstStyle/>
          <a:p>
            <a:r>
              <a:rPr lang="en-US" dirty="0" smtClean="0"/>
              <a:t>37%</a:t>
            </a:r>
            <a:endParaRPr lang="en-US" dirty="0"/>
          </a:p>
        </p:txBody>
      </p:sp>
      <p:sp>
        <p:nvSpPr>
          <p:cNvPr id="12" name="TextBox 11"/>
          <p:cNvSpPr txBox="1"/>
          <p:nvPr/>
        </p:nvSpPr>
        <p:spPr>
          <a:xfrm>
            <a:off x="1563468" y="2352796"/>
            <a:ext cx="646331" cy="369332"/>
          </a:xfrm>
          <a:prstGeom prst="rect">
            <a:avLst/>
          </a:prstGeom>
          <a:noFill/>
        </p:spPr>
        <p:txBody>
          <a:bodyPr wrap="none" rtlCol="0">
            <a:spAutoFit/>
          </a:bodyPr>
          <a:lstStyle/>
          <a:p>
            <a:r>
              <a:rPr lang="en-US" dirty="0" smtClean="0"/>
              <a:t>43%</a:t>
            </a:r>
            <a:endParaRPr lang="en-US" dirty="0"/>
          </a:p>
        </p:txBody>
      </p:sp>
      <p:sp>
        <p:nvSpPr>
          <p:cNvPr id="10" name="TextBox 9"/>
          <p:cNvSpPr txBox="1"/>
          <p:nvPr/>
        </p:nvSpPr>
        <p:spPr>
          <a:xfrm>
            <a:off x="4053840" y="1752600"/>
            <a:ext cx="4262129" cy="584775"/>
          </a:xfrm>
          <a:prstGeom prst="rect">
            <a:avLst/>
          </a:prstGeom>
          <a:noFill/>
        </p:spPr>
        <p:txBody>
          <a:bodyPr wrap="none" rtlCol="0">
            <a:spAutoFit/>
          </a:bodyPr>
          <a:lstStyle/>
          <a:p>
            <a:pPr algn="ctr"/>
            <a:r>
              <a:rPr lang="en-US" sz="3200" dirty="0" smtClean="0">
                <a:latin typeface="Arial Black" pitchFamily="34" charset="0"/>
                <a:cs typeface="Arial" pitchFamily="34" charset="0"/>
              </a:rPr>
              <a:t>Age at Graduation</a:t>
            </a:r>
            <a:endParaRPr lang="en-US" sz="3200" dirty="0">
              <a:latin typeface="Arial Black" pitchFamily="34" charset="0"/>
              <a:cs typeface="Arial" pitchFamily="34" charset="0"/>
            </a:endParaRPr>
          </a:p>
        </p:txBody>
      </p:sp>
    </p:spTree>
    <p:extLst>
      <p:ext uri="{BB962C8B-B14F-4D97-AF65-F5344CB8AC3E}">
        <p14:creationId xmlns:p14="http://schemas.microsoft.com/office/powerpoint/2010/main" val="3855108909"/>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rot="21253298">
            <a:off x="457200" y="1013283"/>
            <a:ext cx="8229600" cy="4171355"/>
          </a:xfrm>
        </p:spPr>
        <p:txBody>
          <a:bodyPr anchor="ctr">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marL="0" indent="0" algn="ctr">
              <a:buNone/>
            </a:pPr>
            <a:r>
              <a:rPr lang="en-US" sz="23900" b="1" dirty="0" smtClean="0">
                <a:ln/>
                <a:solidFill>
                  <a:sysClr val="windowText" lastClr="000000"/>
                </a:solidFill>
              </a:rPr>
              <a:t>51%</a:t>
            </a:r>
          </a:p>
        </p:txBody>
      </p:sp>
      <p:sp>
        <p:nvSpPr>
          <p:cNvPr id="5" name="Title 2"/>
          <p:cNvSpPr>
            <a:spLocks noGrp="1"/>
          </p:cNvSpPr>
          <p:nvPr>
            <p:ph type="title"/>
          </p:nvPr>
        </p:nvSpPr>
        <p:spPr>
          <a:xfrm>
            <a:off x="457200" y="274638"/>
            <a:ext cx="8229600" cy="1143000"/>
          </a:xfrm>
        </p:spPr>
        <p:txBody>
          <a:bodyPr>
            <a:normAutofit fontScale="90000"/>
          </a:bodyPr>
          <a:lstStyle/>
          <a:p>
            <a:r>
              <a:rPr lang="en-US" dirty="0" smtClean="0"/>
              <a:t>Goal-Related Findings</a:t>
            </a:r>
            <a:endParaRPr lang="en-US" dirty="0"/>
          </a:p>
        </p:txBody>
      </p:sp>
      <p:sp>
        <p:nvSpPr>
          <p:cNvPr id="4" name="TextBox 3"/>
          <p:cNvSpPr txBox="1"/>
          <p:nvPr/>
        </p:nvSpPr>
        <p:spPr>
          <a:xfrm>
            <a:off x="838200" y="2057400"/>
            <a:ext cx="2885149" cy="584775"/>
          </a:xfrm>
          <a:prstGeom prst="rect">
            <a:avLst/>
          </a:prstGeom>
          <a:noFill/>
        </p:spPr>
        <p:txBody>
          <a:bodyPr wrap="none" rtlCol="0">
            <a:spAutoFit/>
          </a:bodyPr>
          <a:lstStyle/>
          <a:p>
            <a:r>
              <a:rPr lang="en-US" sz="3200" dirty="0" smtClean="0">
                <a:latin typeface="Arial Black" pitchFamily="34" charset="0"/>
              </a:rPr>
              <a:t>In-Migration</a:t>
            </a:r>
            <a:endParaRPr lang="en-US" sz="3200" dirty="0">
              <a:latin typeface="Arial Black" pitchFamily="34" charset="0"/>
            </a:endParaRPr>
          </a:p>
        </p:txBody>
      </p:sp>
    </p:spTree>
    <p:extLst>
      <p:ext uri="{BB962C8B-B14F-4D97-AF65-F5344CB8AC3E}">
        <p14:creationId xmlns:p14="http://schemas.microsoft.com/office/powerpoint/2010/main" val="2976564257"/>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Goal-Related Findings</a:t>
            </a:r>
            <a:endParaRPr lang="en-US" dirty="0"/>
          </a:p>
        </p:txBody>
      </p:sp>
      <p:sp>
        <p:nvSpPr>
          <p:cNvPr id="6" name="Content Placeholder 1"/>
          <p:cNvSpPr>
            <a:spLocks noGrp="1"/>
          </p:cNvSpPr>
          <p:nvPr>
            <p:ph idx="1"/>
          </p:nvPr>
        </p:nvSpPr>
        <p:spPr>
          <a:xfrm rot="21253298">
            <a:off x="457200" y="937083"/>
            <a:ext cx="8229600" cy="4171355"/>
          </a:xfrm>
        </p:spPr>
        <p:txBody>
          <a:bodyPr anchor="ctr">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marL="0" indent="0" algn="ctr">
              <a:buNone/>
            </a:pPr>
            <a:r>
              <a:rPr lang="en-US" sz="23900" b="1" dirty="0" smtClean="0">
                <a:ln/>
                <a:solidFill>
                  <a:sysClr val="windowText" lastClr="000000"/>
                </a:solidFill>
              </a:rPr>
              <a:t>23%</a:t>
            </a:r>
          </a:p>
        </p:txBody>
      </p:sp>
      <p:sp>
        <p:nvSpPr>
          <p:cNvPr id="5" name="TextBox 4"/>
          <p:cNvSpPr txBox="1"/>
          <p:nvPr/>
        </p:nvSpPr>
        <p:spPr>
          <a:xfrm>
            <a:off x="838200" y="2057400"/>
            <a:ext cx="3249031" cy="584775"/>
          </a:xfrm>
          <a:prstGeom prst="rect">
            <a:avLst/>
          </a:prstGeom>
          <a:noFill/>
        </p:spPr>
        <p:txBody>
          <a:bodyPr wrap="none" rtlCol="0">
            <a:spAutoFit/>
          </a:bodyPr>
          <a:lstStyle/>
          <a:p>
            <a:r>
              <a:rPr lang="en-US" sz="3200" dirty="0" smtClean="0">
                <a:latin typeface="Arial Black" pitchFamily="34" charset="0"/>
              </a:rPr>
              <a:t>Out-Migration</a:t>
            </a:r>
            <a:endParaRPr lang="en-US" sz="3200" dirty="0">
              <a:latin typeface="Arial Black" pitchFamily="34" charset="0"/>
            </a:endParaRPr>
          </a:p>
        </p:txBody>
      </p:sp>
    </p:spTree>
    <p:extLst>
      <p:ext uri="{BB962C8B-B14F-4D97-AF65-F5344CB8AC3E}">
        <p14:creationId xmlns:p14="http://schemas.microsoft.com/office/powerpoint/2010/main" val="15709931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US" dirty="0" smtClean="0"/>
              <a:t>Complete College Idaho</a:t>
            </a:r>
            <a:endParaRPr lang="en-US" dirty="0"/>
          </a:p>
        </p:txBody>
      </p:sp>
      <p:grpSp>
        <p:nvGrpSpPr>
          <p:cNvPr id="7" name="Group 6"/>
          <p:cNvGrpSpPr/>
          <p:nvPr/>
        </p:nvGrpSpPr>
        <p:grpSpPr>
          <a:xfrm>
            <a:off x="457200" y="1822609"/>
            <a:ext cx="8458200" cy="4654391"/>
            <a:chOff x="457200" y="1822609"/>
            <a:chExt cx="8458200" cy="4654391"/>
          </a:xfrm>
        </p:grpSpPr>
        <p:graphicFrame>
          <p:nvGraphicFramePr>
            <p:cNvPr id="6" name="Diagram 5"/>
            <p:cNvGraphicFramePr/>
            <p:nvPr/>
          </p:nvGraphicFramePr>
          <p:xfrm>
            <a:off x="457200" y="2058458"/>
            <a:ext cx="7141633" cy="4418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6" name="AutoShape 76"/>
            <p:cNvSpPr>
              <a:spLocks/>
            </p:cNvSpPr>
            <p:nvPr/>
          </p:nvSpPr>
          <p:spPr bwMode="auto">
            <a:xfrm>
              <a:off x="4800600" y="1822609"/>
              <a:ext cx="4114800" cy="2215991"/>
            </a:xfrm>
            <a:prstGeom prst="borderCallout1">
              <a:avLst>
                <a:gd name="adj1" fmla="val 8639"/>
                <a:gd name="adj2" fmla="val -3171"/>
                <a:gd name="adj3" fmla="val 118903"/>
                <a:gd name="adj4" fmla="val -44236"/>
              </a:avLst>
            </a:prstGeom>
            <a:solidFill>
              <a:srgbClr val="FFFFFF"/>
            </a:solidFill>
            <a:ln w="12700">
              <a:solidFill>
                <a:srgbClr val="0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800" b="1" i="1" u="sng" strike="noStrike" cap="none" normalizeH="0" baseline="0" dirty="0" smtClean="0">
                  <a:ln>
                    <a:noFill/>
                  </a:ln>
                  <a:solidFill>
                    <a:schemeClr val="tx1"/>
                  </a:solidFill>
                  <a:effectLst/>
                  <a:latin typeface="Calibri" pitchFamily="34" charset="0"/>
                  <a:cs typeface="Arial" pitchFamily="34" charset="0"/>
                </a:rPr>
                <a:t>Complete College Idaho</a:t>
              </a:r>
            </a:p>
            <a:p>
              <a:pPr marR="0" lvl="1"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Strengthen the Pipeline</a:t>
              </a:r>
            </a:p>
            <a:p>
              <a:pPr marR="0" lvl="1"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Transform Remediation</a:t>
              </a:r>
            </a:p>
            <a:p>
              <a:pPr marR="0" lvl="1"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Structure for Success</a:t>
              </a:r>
            </a:p>
            <a:p>
              <a:pPr marR="0" lvl="1"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Reward Progress &amp; Completion</a:t>
              </a:r>
            </a:p>
            <a:p>
              <a:pPr marR="0" lvl="1"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Leverage Partnerships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4.bp.blogspot.com/-bDR4AFh0DvE/TWAqAelw45I/AAAAAAAAAOo/g05BKINmirk/s1600/byu-idaho_medallion.jpg"/>
          <p:cNvPicPr>
            <a:picLocks noChangeAspect="1" noChangeArrowheads="1"/>
          </p:cNvPicPr>
          <p:nvPr/>
        </p:nvPicPr>
        <p:blipFill>
          <a:blip r:embed="rId3" cstate="print">
            <a:clrChange>
              <a:clrFrom>
                <a:srgbClr val="FFFFFF"/>
              </a:clrFrom>
              <a:clrTo>
                <a:srgbClr val="FFFFFF">
                  <a:alpha val="0"/>
                </a:srgbClr>
              </a:clrTo>
            </a:clrChange>
            <a:lum/>
          </a:blip>
          <a:srcRect/>
          <a:stretch>
            <a:fillRect/>
          </a:stretch>
        </p:blipFill>
        <p:spPr bwMode="auto">
          <a:xfrm>
            <a:off x="4038600" y="4152900"/>
            <a:ext cx="2590799" cy="2590800"/>
          </a:xfrm>
          <a:prstGeom prst="rect">
            <a:avLst/>
          </a:prstGeom>
          <a:noFill/>
        </p:spPr>
      </p:pic>
      <p:sp>
        <p:nvSpPr>
          <p:cNvPr id="5" name="Title 3"/>
          <p:cNvSpPr>
            <a:spLocks noGrp="1"/>
          </p:cNvSpPr>
          <p:nvPr>
            <p:ph type="title"/>
          </p:nvPr>
        </p:nvSpPr>
        <p:spPr>
          <a:xfrm>
            <a:off x="457200" y="274638"/>
            <a:ext cx="8229600" cy="1143000"/>
          </a:xfrm>
        </p:spPr>
        <p:txBody>
          <a:bodyPr>
            <a:normAutofit fontScale="90000"/>
          </a:bodyPr>
          <a:lstStyle/>
          <a:p>
            <a:r>
              <a:rPr lang="en-US" dirty="0" smtClean="0"/>
              <a:t>Goal-Related Findings</a:t>
            </a:r>
            <a:endParaRPr lang="en-US" dirty="0"/>
          </a:p>
        </p:txBody>
      </p:sp>
      <p:sp>
        <p:nvSpPr>
          <p:cNvPr id="8" name="Content Placeholder 1"/>
          <p:cNvSpPr txBox="1">
            <a:spLocks/>
          </p:cNvSpPr>
          <p:nvPr/>
        </p:nvSpPr>
        <p:spPr>
          <a:xfrm rot="21253298">
            <a:off x="457200" y="937083"/>
            <a:ext cx="8229600" cy="4171355"/>
          </a:xfrm>
          <a:prstGeom prst="roundRect">
            <a:avLst/>
          </a:prstGeom>
          <a:noFill/>
          <a:ln w="25400" cap="flat" cmpd="sng" algn="ctr">
            <a:noFill/>
            <a:prstDash val="solid"/>
          </a:ln>
          <a:effectLst/>
        </p:spPr>
        <p:txBody>
          <a:bodyPr vert="horz" lIns="91440" tIns="45720" rIns="91440" bIns="45720" rtlCol="0" anchor="ctr">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3900" b="1" i="0" u="none" strike="noStrike" kern="1200" cap="none" spc="0" normalizeH="0" baseline="0" noProof="0" dirty="0" smtClean="0">
                <a:ln/>
                <a:solidFill>
                  <a:sysClr val="windowText" lastClr="000000"/>
                </a:solidFill>
                <a:effectLst/>
                <a:uLnTx/>
                <a:uFillTx/>
                <a:latin typeface="Corbel" pitchFamily="34" charset="0"/>
                <a:ea typeface="+mn-ea"/>
                <a:cs typeface="+mn-cs"/>
              </a:rPr>
              <a:t>36%</a:t>
            </a:r>
          </a:p>
        </p:txBody>
      </p:sp>
      <p:sp>
        <p:nvSpPr>
          <p:cNvPr id="6" name="TextBox 5"/>
          <p:cNvSpPr txBox="1"/>
          <p:nvPr/>
        </p:nvSpPr>
        <p:spPr>
          <a:xfrm>
            <a:off x="838200" y="2057400"/>
            <a:ext cx="3726726" cy="584775"/>
          </a:xfrm>
          <a:prstGeom prst="rect">
            <a:avLst/>
          </a:prstGeom>
          <a:noFill/>
        </p:spPr>
        <p:txBody>
          <a:bodyPr wrap="none" rtlCol="0">
            <a:spAutoFit/>
          </a:bodyPr>
          <a:lstStyle/>
          <a:p>
            <a:r>
              <a:rPr lang="en-US" sz="3200" dirty="0" smtClean="0">
                <a:latin typeface="Arial Black" pitchFamily="34" charset="0"/>
              </a:rPr>
              <a:t>BYU-I Migration</a:t>
            </a:r>
            <a:endParaRPr lang="en-US" sz="3200" dirty="0">
              <a:latin typeface="Arial Black" pitchFamily="34" charset="0"/>
            </a:endParaRPr>
          </a:p>
        </p:txBody>
      </p:sp>
    </p:spTree>
    <p:extLst>
      <p:ext uri="{BB962C8B-B14F-4D97-AF65-F5344CB8AC3E}">
        <p14:creationId xmlns:p14="http://schemas.microsoft.com/office/powerpoint/2010/main" val="14842419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rot="21253298">
            <a:off x="457200" y="2017013"/>
            <a:ext cx="8229600" cy="2451735"/>
          </a:xfrm>
          <a:prstGeom prst="roundRect">
            <a:avLst/>
          </a:prstGeom>
          <a:noFill/>
          <a:ln w="25400" cap="flat" cmpd="sng" algn="ctr">
            <a:noFill/>
            <a:prstDash val="solid"/>
          </a:ln>
          <a:effectLst/>
        </p:spPr>
        <p:txBody>
          <a:bodyPr vert="horz" lIns="91440" tIns="45720" rIns="91440" bIns="45720" rtlCol="0" anchor="ctr">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800" b="1" i="0" u="none" strike="noStrike" kern="1200" cap="none" spc="0" normalizeH="0" baseline="0" noProof="0" dirty="0" smtClean="0">
                <a:ln/>
                <a:solidFill>
                  <a:sysClr val="windowText" lastClr="000000"/>
                </a:solidFill>
                <a:effectLst/>
                <a:uLnTx/>
                <a:uFillTx/>
                <a:latin typeface="Corbel" pitchFamily="34" charset="0"/>
                <a:ea typeface="+mn-ea"/>
                <a:cs typeface="+mn-cs"/>
              </a:rPr>
              <a:t>10%-14%</a:t>
            </a:r>
          </a:p>
        </p:txBody>
      </p:sp>
      <p:sp>
        <p:nvSpPr>
          <p:cNvPr id="10" name="Title 3"/>
          <p:cNvSpPr>
            <a:spLocks noGrp="1"/>
          </p:cNvSpPr>
          <p:nvPr>
            <p:ph type="title"/>
          </p:nvPr>
        </p:nvSpPr>
        <p:spPr>
          <a:xfrm>
            <a:off x="457200" y="274638"/>
            <a:ext cx="8229600" cy="1143000"/>
          </a:xfrm>
        </p:spPr>
        <p:txBody>
          <a:bodyPr>
            <a:normAutofit fontScale="90000"/>
          </a:bodyPr>
          <a:lstStyle/>
          <a:p>
            <a:r>
              <a:rPr lang="en-US" dirty="0" smtClean="0"/>
              <a:t>Goal-Related Findings</a:t>
            </a:r>
            <a:endParaRPr lang="en-US" dirty="0"/>
          </a:p>
        </p:txBody>
      </p:sp>
      <p:sp>
        <p:nvSpPr>
          <p:cNvPr id="5" name="TextBox 4"/>
          <p:cNvSpPr txBox="1"/>
          <p:nvPr/>
        </p:nvSpPr>
        <p:spPr>
          <a:xfrm>
            <a:off x="838200" y="2057400"/>
            <a:ext cx="5920980" cy="584775"/>
          </a:xfrm>
          <a:prstGeom prst="rect">
            <a:avLst/>
          </a:prstGeom>
          <a:noFill/>
        </p:spPr>
        <p:txBody>
          <a:bodyPr wrap="none" rtlCol="0">
            <a:spAutoFit/>
          </a:bodyPr>
          <a:lstStyle/>
          <a:p>
            <a:r>
              <a:rPr lang="en-US" sz="3200" dirty="0" smtClean="0">
                <a:latin typeface="Arial Black" pitchFamily="34" charset="0"/>
              </a:rPr>
              <a:t>Some College, No Degree</a:t>
            </a:r>
            <a:endParaRPr lang="en-US" sz="3200" dirty="0">
              <a:latin typeface="Arial Black" pitchFamily="34" charset="0"/>
            </a:endParaRPr>
          </a:p>
        </p:txBody>
      </p:sp>
    </p:spTree>
    <p:extLst>
      <p:ext uri="{BB962C8B-B14F-4D97-AF65-F5344CB8AC3E}">
        <p14:creationId xmlns:p14="http://schemas.microsoft.com/office/powerpoint/2010/main" val="152094172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WICHE states</a:t>
            </a:r>
            <a:endParaRPr lang="en-US" dirty="0"/>
          </a:p>
        </p:txBody>
      </p:sp>
      <p:sp>
        <p:nvSpPr>
          <p:cNvPr id="3" name="Text Placeholder 2"/>
          <p:cNvSpPr>
            <a:spLocks noGrp="1"/>
          </p:cNvSpPr>
          <p:nvPr>
            <p:ph type="body" idx="1"/>
          </p:nvPr>
        </p:nvSpPr>
        <p:spPr/>
        <p:txBody>
          <a:bodyPr/>
          <a:lstStyle/>
          <a:p>
            <a:r>
              <a:rPr lang="en-US" dirty="0" smtClean="0"/>
              <a:t>Comparing to</a:t>
            </a:r>
            <a:endParaRPr lang="en-US" dirty="0"/>
          </a:p>
        </p:txBody>
      </p:sp>
    </p:spTree>
    <p:extLst>
      <p:ext uri="{BB962C8B-B14F-4D97-AF65-F5344CB8AC3E}">
        <p14:creationId xmlns:p14="http://schemas.microsoft.com/office/powerpoint/2010/main" val="3563035058"/>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WICHE States</a:t>
            </a:r>
            <a:endParaRPr lang="en-US" sz="4800" dirty="0"/>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27712"/>
            <a:ext cx="7772400" cy="54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3331" y="1508760"/>
            <a:ext cx="6746975" cy="584775"/>
          </a:xfrm>
          <a:prstGeom prst="rect">
            <a:avLst/>
          </a:prstGeom>
          <a:noFill/>
        </p:spPr>
        <p:txBody>
          <a:bodyPr wrap="none" rtlCol="0">
            <a:spAutoFit/>
          </a:bodyPr>
          <a:lstStyle/>
          <a:p>
            <a:pPr algn="ctr"/>
            <a:r>
              <a:rPr lang="en-US" sz="3200" dirty="0" smtClean="0">
                <a:latin typeface="Arial Black" pitchFamily="34" charset="0"/>
                <a:cs typeface="Arial" pitchFamily="34" charset="0"/>
              </a:rPr>
              <a:t>Associate’s Degree or Higher</a:t>
            </a:r>
            <a:endParaRPr lang="en-US" sz="3200" dirty="0">
              <a:latin typeface="Arial Black" pitchFamily="34" charset="0"/>
              <a:cs typeface="Arial" pitchFamily="34" charset="0"/>
            </a:endParaRPr>
          </a:p>
        </p:txBody>
      </p:sp>
    </p:spTree>
    <p:extLst>
      <p:ext uri="{BB962C8B-B14F-4D97-AF65-F5344CB8AC3E}">
        <p14:creationId xmlns:p14="http://schemas.microsoft.com/office/powerpoint/2010/main" val="2441489494"/>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WICHE States</a:t>
            </a:r>
            <a:endParaRPr lang="en-US" sz="4800"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27712"/>
            <a:ext cx="7772400" cy="54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76334" y="1508760"/>
            <a:ext cx="5920980" cy="584775"/>
          </a:xfrm>
          <a:prstGeom prst="rect">
            <a:avLst/>
          </a:prstGeom>
          <a:noFill/>
        </p:spPr>
        <p:txBody>
          <a:bodyPr wrap="none" rtlCol="0">
            <a:spAutoFit/>
          </a:bodyPr>
          <a:lstStyle/>
          <a:p>
            <a:pPr algn="ctr"/>
            <a:r>
              <a:rPr lang="en-US" sz="3200" dirty="0" smtClean="0">
                <a:latin typeface="Arial Black" pitchFamily="34" charset="0"/>
                <a:cs typeface="Arial" pitchFamily="34" charset="0"/>
              </a:rPr>
              <a:t>Some College, No Degree</a:t>
            </a:r>
            <a:endParaRPr lang="en-US" sz="3200" dirty="0">
              <a:latin typeface="Arial Black" pitchFamily="34" charset="0"/>
              <a:cs typeface="Arial" pitchFamily="34" charset="0"/>
            </a:endParaRPr>
          </a:p>
        </p:txBody>
      </p:sp>
    </p:spTree>
    <p:extLst>
      <p:ext uri="{BB962C8B-B14F-4D97-AF65-F5344CB8AC3E}">
        <p14:creationId xmlns:p14="http://schemas.microsoft.com/office/powerpoint/2010/main" val="2168955740"/>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WICHE States</a:t>
            </a:r>
            <a:endParaRPr lang="en-US" sz="4800" dirty="0"/>
          </a:p>
        </p:txBody>
      </p:sp>
      <p:pic>
        <p:nvPicPr>
          <p:cNvPr id="3" name="Content Placeholder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27711"/>
            <a:ext cx="7772400" cy="547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44369" y="1508760"/>
            <a:ext cx="4784900" cy="584775"/>
          </a:xfrm>
          <a:prstGeom prst="rect">
            <a:avLst/>
          </a:prstGeom>
          <a:noFill/>
        </p:spPr>
        <p:txBody>
          <a:bodyPr wrap="none" rtlCol="0">
            <a:spAutoFit/>
          </a:bodyPr>
          <a:lstStyle/>
          <a:p>
            <a:pPr algn="ctr"/>
            <a:r>
              <a:rPr lang="en-US" sz="3200" dirty="0" smtClean="0">
                <a:latin typeface="Arial Black" pitchFamily="34" charset="0"/>
                <a:cs typeface="Arial" pitchFamily="34" charset="0"/>
              </a:rPr>
              <a:t>Associate’s Degrees</a:t>
            </a:r>
            <a:endParaRPr lang="en-US" sz="3200" dirty="0">
              <a:latin typeface="Arial Black" pitchFamily="34" charset="0"/>
              <a:cs typeface="Arial" pitchFamily="34" charset="0"/>
            </a:endParaRPr>
          </a:p>
        </p:txBody>
      </p:sp>
    </p:spTree>
    <p:extLst>
      <p:ext uri="{BB962C8B-B14F-4D97-AF65-F5344CB8AC3E}">
        <p14:creationId xmlns:p14="http://schemas.microsoft.com/office/powerpoint/2010/main" val="2414663909"/>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WICHE States</a:t>
            </a:r>
            <a:endParaRPr lang="en-US" sz="48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27711"/>
            <a:ext cx="7772400" cy="547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62704" y="1508760"/>
            <a:ext cx="4548232" cy="584775"/>
          </a:xfrm>
          <a:prstGeom prst="rect">
            <a:avLst/>
          </a:prstGeom>
          <a:noFill/>
        </p:spPr>
        <p:txBody>
          <a:bodyPr wrap="none" rtlCol="0">
            <a:spAutoFit/>
          </a:bodyPr>
          <a:lstStyle/>
          <a:p>
            <a:pPr algn="ctr"/>
            <a:r>
              <a:rPr lang="en-US" sz="3200" dirty="0" smtClean="0">
                <a:latin typeface="Arial Black" pitchFamily="34" charset="0"/>
                <a:cs typeface="Arial" pitchFamily="34" charset="0"/>
              </a:rPr>
              <a:t>Bachelor’s Degrees</a:t>
            </a:r>
            <a:endParaRPr lang="en-US" sz="3200" dirty="0">
              <a:latin typeface="Arial Black" pitchFamily="34" charset="0"/>
              <a:cs typeface="Arial" pitchFamily="34" charset="0"/>
            </a:endParaRPr>
          </a:p>
        </p:txBody>
      </p:sp>
    </p:spTree>
    <p:extLst>
      <p:ext uri="{BB962C8B-B14F-4D97-AF65-F5344CB8AC3E}">
        <p14:creationId xmlns:p14="http://schemas.microsoft.com/office/powerpoint/2010/main" val="1155911341"/>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4800" dirty="0" smtClean="0"/>
              <a:t>WICHE States</a:t>
            </a:r>
            <a:endParaRPr lang="en-US" sz="4800"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27711"/>
            <a:ext cx="7772400" cy="547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6385" y="1508760"/>
            <a:ext cx="6740884" cy="523220"/>
          </a:xfrm>
          <a:prstGeom prst="rect">
            <a:avLst/>
          </a:prstGeom>
          <a:noFill/>
        </p:spPr>
        <p:txBody>
          <a:bodyPr wrap="none" rtlCol="0">
            <a:spAutoFit/>
          </a:bodyPr>
          <a:lstStyle/>
          <a:p>
            <a:pPr algn="ctr"/>
            <a:r>
              <a:rPr lang="en-US" sz="2800" dirty="0" smtClean="0">
                <a:latin typeface="Arial Black" pitchFamily="34" charset="0"/>
                <a:cs typeface="Arial" pitchFamily="34" charset="0"/>
              </a:rPr>
              <a:t>Graduate &amp; Professional Degrees</a:t>
            </a:r>
            <a:endParaRPr lang="en-US" sz="2800" dirty="0">
              <a:latin typeface="Arial Black" pitchFamily="34" charset="0"/>
              <a:cs typeface="Arial" pitchFamily="34" charset="0"/>
            </a:endParaRPr>
          </a:p>
        </p:txBody>
      </p:sp>
    </p:spTree>
    <p:extLst>
      <p:ext uri="{BB962C8B-B14F-4D97-AF65-F5344CB8AC3E}">
        <p14:creationId xmlns:p14="http://schemas.microsoft.com/office/powerpoint/2010/main" val="340239227"/>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Staff Recommendation</a:t>
            </a:r>
            <a:endParaRPr lang="en-US" dirty="0"/>
          </a:p>
        </p:txBody>
      </p:sp>
      <p:sp>
        <p:nvSpPr>
          <p:cNvPr id="6" name="Text Placeholder 5"/>
          <p:cNvSpPr>
            <a:spLocks noGrp="1"/>
          </p:cNvSpPr>
          <p:nvPr>
            <p:ph type="body" idx="1"/>
          </p:nvPr>
        </p:nvSpPr>
        <p:spPr/>
        <p:txBody>
          <a:bodyPr/>
          <a:lstStyle/>
          <a:p>
            <a:r>
              <a:rPr lang="en-US" dirty="0" smtClean="0"/>
              <a:t>Aspiring Higher:</a:t>
            </a:r>
            <a:endParaRPr lang="en-US" dirty="0"/>
          </a:p>
        </p:txBody>
      </p:sp>
    </p:spTree>
    <p:extLst>
      <p:ext uri="{BB962C8B-B14F-4D97-AF65-F5344CB8AC3E}">
        <p14:creationId xmlns:p14="http://schemas.microsoft.com/office/powerpoint/2010/main" val="1813994027"/>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13439319"/>
              </p:ext>
            </p:extLst>
          </p:nvPr>
        </p:nvGraphicFramePr>
        <p:xfrm>
          <a:off x="47320" y="2042160"/>
          <a:ext cx="9049360" cy="3749040"/>
        </p:xfrm>
        <a:graphic>
          <a:graphicData uri="http://schemas.openxmlformats.org/drawingml/2006/table">
            <a:tbl>
              <a:tblPr firstRow="1" bandRow="1">
                <a:tableStyleId>{00A15C55-8517-42AA-B614-E9B94910E393}</a:tableStyleId>
              </a:tblPr>
              <a:tblGrid>
                <a:gridCol w="1302360"/>
                <a:gridCol w="646430"/>
                <a:gridCol w="646430"/>
                <a:gridCol w="646430"/>
                <a:gridCol w="646430"/>
                <a:gridCol w="646430"/>
                <a:gridCol w="646430"/>
                <a:gridCol w="646430"/>
                <a:gridCol w="646430"/>
                <a:gridCol w="1567180"/>
                <a:gridCol w="1008380"/>
              </a:tblGrid>
              <a:tr h="370840">
                <a:tc>
                  <a:txBody>
                    <a:bodyPr/>
                    <a:lstStyle/>
                    <a:p>
                      <a:pPr algn="ctr"/>
                      <a:r>
                        <a:rPr lang="en-US" dirty="0" smtClean="0">
                          <a:latin typeface="Arial" pitchFamily="34" charset="0"/>
                          <a:cs typeface="Arial" pitchFamily="34" charset="0"/>
                        </a:rPr>
                        <a:t>25 to 34 Year Olds With…</a:t>
                      </a:r>
                      <a:endParaRPr lang="en-US" dirty="0">
                        <a:solidFill>
                          <a:srgbClr val="FFFF00"/>
                        </a:solidFill>
                        <a:latin typeface="Arial" pitchFamily="34" charset="0"/>
                        <a:cs typeface="Arial" pitchFamily="34" charset="0"/>
                      </a:endParaRPr>
                    </a:p>
                  </a:txBody>
                  <a:tcPr/>
                </a:tc>
                <a:tc>
                  <a:txBody>
                    <a:bodyPr/>
                    <a:lstStyle/>
                    <a:p>
                      <a:pPr algn="ctr"/>
                      <a:r>
                        <a:rPr lang="en-US" sz="1600" dirty="0" smtClean="0">
                          <a:latin typeface="Arial" pitchFamily="34" charset="0"/>
                          <a:cs typeface="Arial" pitchFamily="34" charset="0"/>
                        </a:rPr>
                        <a:t>ND</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CO</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SD</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WA</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MT</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UT</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HI</a:t>
                      </a:r>
                      <a:endParaRPr lang="en-US" sz="1600" dirty="0">
                        <a:solidFill>
                          <a:srgbClr val="FFFF00"/>
                        </a:solidFill>
                        <a:latin typeface="Arial" pitchFamily="34" charset="0"/>
                        <a:cs typeface="Arial" pitchFamily="34" charset="0"/>
                      </a:endParaRPr>
                    </a:p>
                  </a:txBody>
                  <a:tcPr anchor="ctr"/>
                </a:tc>
                <a:tc>
                  <a:txBody>
                    <a:bodyPr/>
                    <a:lstStyle/>
                    <a:p>
                      <a:pPr marL="0" algn="ctr" defTabSz="914400" rtl="0" eaLnBrk="1" latinLnBrk="0" hangingPunct="1"/>
                      <a:r>
                        <a:rPr lang="en-US" sz="1600" b="1" kern="1200" dirty="0" smtClean="0">
                          <a:solidFill>
                            <a:schemeClr val="lt1"/>
                          </a:solidFill>
                          <a:latin typeface="Arial" pitchFamily="34" charset="0"/>
                          <a:ea typeface="+mn-ea"/>
                          <a:cs typeface="Arial" pitchFamily="34" charset="0"/>
                        </a:rPr>
                        <a:t>ID</a:t>
                      </a:r>
                      <a:endParaRPr lang="en-US" sz="1600" b="1" kern="1200" dirty="0">
                        <a:solidFill>
                          <a:schemeClr val="lt1"/>
                        </a:solidFill>
                        <a:latin typeface="Arial" pitchFamily="34" charset="0"/>
                        <a:ea typeface="+mn-ea"/>
                        <a:cs typeface="Arial" pitchFamily="34" charset="0"/>
                      </a:endParaRPr>
                    </a:p>
                  </a:txBody>
                  <a:tcPr anchor="ctr">
                    <a:solidFill>
                      <a:srgbClr val="92D050"/>
                    </a:solidFill>
                  </a:tcPr>
                </a:tc>
                <a:tc>
                  <a:txBody>
                    <a:bodyPr/>
                    <a:lstStyle/>
                    <a:p>
                      <a:pPr algn="ctr"/>
                      <a:r>
                        <a:rPr lang="en-US" sz="1800" dirty="0" smtClean="0">
                          <a:latin typeface="Arial" pitchFamily="34" charset="0"/>
                          <a:cs typeface="Arial" pitchFamily="34" charset="0"/>
                        </a:rPr>
                        <a:t>Top WICHE</a:t>
                      </a:r>
                      <a:br>
                        <a:rPr lang="en-US" sz="1800" dirty="0" smtClean="0">
                          <a:latin typeface="Arial" pitchFamily="34" charset="0"/>
                          <a:cs typeface="Arial" pitchFamily="34" charset="0"/>
                        </a:rPr>
                      </a:br>
                      <a:r>
                        <a:rPr lang="en-US" sz="1800" dirty="0" smtClean="0">
                          <a:latin typeface="Arial" pitchFamily="34" charset="0"/>
                          <a:cs typeface="Arial" pitchFamily="34" charset="0"/>
                        </a:rPr>
                        <a:t>States</a:t>
                      </a:r>
                      <a:r>
                        <a:rPr lang="en-US" sz="1800" dirty="0" smtClean="0">
                          <a:latin typeface="Arial" pitchFamily="34" charset="0"/>
                          <a:cs typeface="Arial" pitchFamily="34" charset="0"/>
                        </a:rPr>
                        <a:t>’</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Average</a:t>
                      </a:r>
                      <a:endParaRPr lang="en-US" sz="1800" dirty="0">
                        <a:solidFill>
                          <a:srgbClr val="00B0F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WICHE</a:t>
                      </a:r>
                      <a:br>
                        <a:rPr lang="en-US" sz="1600" dirty="0" smtClean="0">
                          <a:latin typeface="Arial" pitchFamily="34" charset="0"/>
                          <a:cs typeface="Arial" pitchFamily="34" charset="0"/>
                        </a:rPr>
                      </a:br>
                      <a:r>
                        <a:rPr lang="en-US" sz="1600" dirty="0" smtClean="0">
                          <a:latin typeface="Arial" pitchFamily="34" charset="0"/>
                          <a:cs typeface="Arial" pitchFamily="34" charset="0"/>
                        </a:rPr>
                        <a:t>Ave.</a:t>
                      </a:r>
                      <a:endParaRPr lang="en-US" sz="1600" dirty="0">
                        <a:solidFill>
                          <a:srgbClr val="FFFF00"/>
                        </a:solidFill>
                        <a:latin typeface="Arial" pitchFamily="34" charset="0"/>
                        <a:cs typeface="Arial" pitchFamily="34" charset="0"/>
                      </a:endParaRPr>
                    </a:p>
                  </a:txBody>
                  <a:tcPr anchor="ctr"/>
                </a:tc>
              </a:tr>
              <a:tr h="370840">
                <a:tc>
                  <a:txBody>
                    <a:bodyPr/>
                    <a:lstStyle/>
                    <a:p>
                      <a:pPr algn="l"/>
                      <a:r>
                        <a:rPr lang="en-US" baseline="0" dirty="0" smtClean="0">
                          <a:latin typeface="Arial" pitchFamily="34" charset="0"/>
                          <a:cs typeface="Arial" pitchFamily="34" charset="0"/>
                        </a:rPr>
                        <a:t>Associate or higher</a:t>
                      </a:r>
                      <a:endParaRPr lang="en-US" dirty="0">
                        <a:solidFill>
                          <a:srgbClr val="FFFF00"/>
                        </a:solidFill>
                        <a:latin typeface="Arial" pitchFamily="34" charset="0"/>
                        <a:cs typeface="Arial" pitchFamily="34" charset="0"/>
                      </a:endParaRPr>
                    </a:p>
                  </a:txBody>
                  <a:tcPr/>
                </a:tc>
                <a:tc>
                  <a:txBody>
                    <a:bodyPr/>
                    <a:lstStyle/>
                    <a:p>
                      <a:pPr algn="ctr"/>
                      <a:r>
                        <a:rPr lang="en-US" sz="1600" dirty="0" smtClean="0">
                          <a:latin typeface="Arial" pitchFamily="34" charset="0"/>
                          <a:cs typeface="Arial" pitchFamily="34" charset="0"/>
                        </a:rPr>
                        <a:t>50%</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44%</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42%</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41%</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39%</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39%</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39%</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kern="1200" dirty="0" smtClean="0">
                          <a:solidFill>
                            <a:schemeClr val="dk1"/>
                          </a:solidFill>
                          <a:latin typeface="Arial" pitchFamily="34" charset="0"/>
                          <a:ea typeface="+mn-ea"/>
                          <a:cs typeface="Arial" pitchFamily="34" charset="0"/>
                        </a:rPr>
                        <a:t>31%</a:t>
                      </a:r>
                      <a:endParaRPr lang="en-US" sz="1600" kern="1200" dirty="0">
                        <a:solidFill>
                          <a:schemeClr val="dk1"/>
                        </a:solidFill>
                        <a:latin typeface="Arial" pitchFamily="34" charset="0"/>
                        <a:ea typeface="+mn-ea"/>
                        <a:cs typeface="Arial" pitchFamily="34" charset="0"/>
                      </a:endParaRPr>
                    </a:p>
                  </a:txBody>
                  <a:tcPr anchor="ctr">
                    <a:solidFill>
                      <a:srgbClr val="92D050"/>
                    </a:solidFill>
                  </a:tcPr>
                </a:tc>
                <a:tc>
                  <a:txBody>
                    <a:bodyP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42%</a:t>
                      </a:r>
                      <a:endParaRPr lang="en-US" sz="28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38%</a:t>
                      </a:r>
                      <a:endParaRPr lang="en-US" sz="1600" dirty="0">
                        <a:solidFill>
                          <a:srgbClr val="FFFF00"/>
                        </a:solidFill>
                        <a:latin typeface="Arial" pitchFamily="34" charset="0"/>
                        <a:cs typeface="Arial" pitchFamily="34" charset="0"/>
                      </a:endParaRPr>
                    </a:p>
                  </a:txBody>
                  <a:tcPr anchor="ctr"/>
                </a:tc>
              </a:tr>
              <a:tr h="370840">
                <a:tc>
                  <a:txBody>
                    <a:bodyPr/>
                    <a:lstStyle/>
                    <a:p>
                      <a:pPr algn="l"/>
                      <a:r>
                        <a:rPr lang="en-US" dirty="0" smtClean="0">
                          <a:latin typeface="Arial" pitchFamily="34" charset="0"/>
                          <a:cs typeface="Arial" pitchFamily="34" charset="0"/>
                        </a:rPr>
                        <a:t>Some</a:t>
                      </a:r>
                      <a:r>
                        <a:rPr lang="en-US" baseline="0" dirty="0" smtClean="0">
                          <a:latin typeface="Arial" pitchFamily="34" charset="0"/>
                          <a:cs typeface="Arial" pitchFamily="34" charset="0"/>
                        </a:rPr>
                        <a:t> College, No Degree</a:t>
                      </a:r>
                      <a:endParaRPr lang="en-US" dirty="0">
                        <a:solidFill>
                          <a:srgbClr val="FFFF00"/>
                        </a:solidFill>
                        <a:latin typeface="Arial" pitchFamily="34" charset="0"/>
                        <a:cs typeface="Arial" pitchFamily="34" charset="0"/>
                      </a:endParaRPr>
                    </a:p>
                  </a:txBody>
                  <a:tcPr/>
                </a:tc>
                <a:tc>
                  <a:txBody>
                    <a:bodyPr/>
                    <a:lstStyle/>
                    <a:p>
                      <a:pPr algn="ctr"/>
                      <a:r>
                        <a:rPr lang="en-US" sz="1600" dirty="0" smtClean="0">
                          <a:latin typeface="Arial" pitchFamily="34" charset="0"/>
                          <a:cs typeface="Arial" pitchFamily="34" charset="0"/>
                        </a:rPr>
                        <a:t>26%</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24%</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24%</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25%</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27%</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29%</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27%</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kern="1200" dirty="0" smtClean="0">
                          <a:solidFill>
                            <a:schemeClr val="dk1"/>
                          </a:solidFill>
                          <a:latin typeface="Arial" pitchFamily="34" charset="0"/>
                          <a:ea typeface="+mn-ea"/>
                          <a:cs typeface="Arial" pitchFamily="34" charset="0"/>
                        </a:rPr>
                        <a:t>30%</a:t>
                      </a:r>
                      <a:endParaRPr lang="en-US" sz="1600" kern="1200" dirty="0">
                        <a:solidFill>
                          <a:schemeClr val="dk1"/>
                        </a:solidFill>
                        <a:latin typeface="Arial" pitchFamily="34" charset="0"/>
                        <a:ea typeface="+mn-ea"/>
                        <a:cs typeface="Arial" pitchFamily="34" charset="0"/>
                      </a:endParaRPr>
                    </a:p>
                  </a:txBody>
                  <a:tcPr anchor="ctr">
                    <a:solidFill>
                      <a:srgbClr val="92D050"/>
                    </a:solidFill>
                  </a:tcPr>
                </a:tc>
                <a:tc>
                  <a:txBody>
                    <a:bodyP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26%</a:t>
                      </a:r>
                      <a:endParaRPr lang="en-US" sz="28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27%</a:t>
                      </a:r>
                      <a:endParaRPr lang="en-US" sz="1600" dirty="0">
                        <a:solidFill>
                          <a:srgbClr val="FFFF00"/>
                        </a:solidFill>
                        <a:latin typeface="Arial" pitchFamily="34" charset="0"/>
                        <a:cs typeface="Arial" pitchFamily="34" charset="0"/>
                      </a:endParaRPr>
                    </a:p>
                  </a:txBody>
                  <a:tcPr anchor="ctr"/>
                </a:tc>
              </a:tr>
              <a:tr h="370840">
                <a:tc>
                  <a:txBody>
                    <a:bodyPr/>
                    <a:lstStyle/>
                    <a:p>
                      <a:pPr algn="l"/>
                      <a:r>
                        <a:rPr lang="en-US" dirty="0" smtClean="0">
                          <a:latin typeface="Arial" pitchFamily="34" charset="0"/>
                          <a:cs typeface="Arial" pitchFamily="34" charset="0"/>
                        </a:rPr>
                        <a:t>Associate Only</a:t>
                      </a:r>
                      <a:endParaRPr lang="en-US" dirty="0">
                        <a:solidFill>
                          <a:srgbClr val="FFFF00"/>
                        </a:solidFill>
                        <a:latin typeface="Arial" pitchFamily="34" charset="0"/>
                        <a:cs typeface="Arial" pitchFamily="34" charset="0"/>
                      </a:endParaRPr>
                    </a:p>
                  </a:txBody>
                  <a:tcPr/>
                </a:tc>
                <a:tc>
                  <a:txBody>
                    <a:bodyPr/>
                    <a:lstStyle/>
                    <a:p>
                      <a:pPr algn="ctr"/>
                      <a:r>
                        <a:rPr lang="en-US" sz="1600" dirty="0" smtClean="0">
                          <a:latin typeface="Arial" pitchFamily="34" charset="0"/>
                          <a:cs typeface="Arial" pitchFamily="34" charset="0"/>
                        </a:rPr>
                        <a:t>15%</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8%</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13%</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10%</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11%</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10%</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10%</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kern="1200" dirty="0" smtClean="0">
                          <a:solidFill>
                            <a:schemeClr val="dk1"/>
                          </a:solidFill>
                          <a:latin typeface="Arial" pitchFamily="34" charset="0"/>
                          <a:ea typeface="+mn-ea"/>
                          <a:cs typeface="Arial" pitchFamily="34" charset="0"/>
                        </a:rPr>
                        <a:t>9%</a:t>
                      </a:r>
                      <a:endParaRPr lang="en-US" sz="1600" kern="1200" dirty="0">
                        <a:solidFill>
                          <a:schemeClr val="dk1"/>
                        </a:solidFill>
                        <a:latin typeface="Arial" pitchFamily="34" charset="0"/>
                        <a:ea typeface="+mn-ea"/>
                        <a:cs typeface="Arial" pitchFamily="34" charset="0"/>
                      </a:endParaRPr>
                    </a:p>
                  </a:txBody>
                  <a:tcPr anchor="ctr">
                    <a:solidFill>
                      <a:srgbClr val="92D050"/>
                    </a:solidFill>
                  </a:tcPr>
                </a:tc>
                <a:tc>
                  <a:txBody>
                    <a:bodyP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11%</a:t>
                      </a:r>
                      <a:endParaRPr lang="en-US" sz="28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10%</a:t>
                      </a:r>
                      <a:endParaRPr lang="en-US" sz="1600" dirty="0">
                        <a:solidFill>
                          <a:srgbClr val="FFFF00"/>
                        </a:solidFill>
                        <a:latin typeface="Arial" pitchFamily="34" charset="0"/>
                        <a:cs typeface="Arial" pitchFamily="34" charset="0"/>
                      </a:endParaRPr>
                    </a:p>
                  </a:txBody>
                  <a:tcPr anchor="ctr"/>
                </a:tc>
              </a:tr>
              <a:tr h="370840">
                <a:tc>
                  <a:txBody>
                    <a:bodyPr/>
                    <a:lstStyle/>
                    <a:p>
                      <a:pPr algn="l"/>
                      <a:r>
                        <a:rPr lang="en-US" dirty="0" smtClean="0">
                          <a:solidFill>
                            <a:schemeClr val="tx1"/>
                          </a:solidFill>
                          <a:latin typeface="Arial" pitchFamily="34" charset="0"/>
                          <a:cs typeface="Arial" pitchFamily="34" charset="0"/>
                        </a:rPr>
                        <a:t>Bachelor</a:t>
                      </a:r>
                      <a:r>
                        <a:rPr lang="en-US" baseline="0" dirty="0" smtClean="0">
                          <a:solidFill>
                            <a:schemeClr val="tx1"/>
                          </a:solidFill>
                          <a:latin typeface="Arial" pitchFamily="34" charset="0"/>
                          <a:cs typeface="Arial" pitchFamily="34" charset="0"/>
                        </a:rPr>
                        <a:t> Only</a:t>
                      </a:r>
                      <a:endParaRPr lang="en-US" dirty="0" smtClean="0">
                        <a:solidFill>
                          <a:schemeClr val="tx1"/>
                        </a:solidFill>
                        <a:latin typeface="Arial" pitchFamily="34" charset="0"/>
                        <a:cs typeface="Arial" pitchFamily="34" charset="0"/>
                      </a:endParaRPr>
                    </a:p>
                  </a:txBody>
                  <a:tcPr/>
                </a:tc>
                <a:tc>
                  <a:txBody>
                    <a:bodyPr/>
                    <a:lstStyle/>
                    <a:p>
                      <a:pPr algn="ctr"/>
                      <a:r>
                        <a:rPr lang="en-US" sz="1600" dirty="0" smtClean="0">
                          <a:latin typeface="Arial" pitchFamily="34" charset="0"/>
                          <a:cs typeface="Arial" pitchFamily="34" charset="0"/>
                        </a:rPr>
                        <a:t>27%</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27%</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24%</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22%</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25%</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23%</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22%</a:t>
                      </a:r>
                      <a:endParaRPr lang="en-US" sz="1600" dirty="0">
                        <a:solidFill>
                          <a:srgbClr val="FFFF00"/>
                        </a:solidFill>
                        <a:latin typeface="Arial" pitchFamily="34" charset="0"/>
                        <a:cs typeface="Arial" pitchFamily="34" charset="0"/>
                      </a:endParaRPr>
                    </a:p>
                  </a:txBody>
                  <a:tcPr anchor="ctr"/>
                </a:tc>
                <a:tc>
                  <a:txBody>
                    <a:bodyPr/>
                    <a:lstStyle/>
                    <a:p>
                      <a:pPr algn="ctr"/>
                      <a:r>
                        <a:rPr lang="en-US" sz="1600" kern="1200" dirty="0" smtClean="0">
                          <a:solidFill>
                            <a:schemeClr val="dk1"/>
                          </a:solidFill>
                          <a:latin typeface="Arial" pitchFamily="34" charset="0"/>
                          <a:ea typeface="+mn-ea"/>
                          <a:cs typeface="Arial" pitchFamily="34" charset="0"/>
                        </a:rPr>
                        <a:t>18%</a:t>
                      </a:r>
                      <a:endParaRPr lang="en-US" sz="1600" kern="1200" dirty="0">
                        <a:solidFill>
                          <a:schemeClr val="dk1"/>
                        </a:solidFill>
                        <a:latin typeface="Arial" pitchFamily="34" charset="0"/>
                        <a:ea typeface="+mn-ea"/>
                        <a:cs typeface="Arial" pitchFamily="34" charset="0"/>
                      </a:endParaRPr>
                    </a:p>
                  </a:txBody>
                  <a:tcPr anchor="ctr">
                    <a:solidFill>
                      <a:srgbClr val="92D050"/>
                    </a:solidFill>
                  </a:tcPr>
                </a:tc>
                <a:tc>
                  <a:txBody>
                    <a:bodyP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24%</a:t>
                      </a:r>
                      <a:endParaRPr lang="en-US" sz="28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a:txBody>
                  <a:tcPr anchor="ctr"/>
                </a:tc>
                <a:tc>
                  <a:txBody>
                    <a:bodyPr/>
                    <a:lstStyle/>
                    <a:p>
                      <a:pPr algn="ctr"/>
                      <a:r>
                        <a:rPr lang="en-US" sz="1600" dirty="0" smtClean="0">
                          <a:latin typeface="Arial" pitchFamily="34" charset="0"/>
                          <a:cs typeface="Arial" pitchFamily="34" charset="0"/>
                        </a:rPr>
                        <a:t>21%</a:t>
                      </a:r>
                      <a:endParaRPr lang="en-US" sz="1600" dirty="0">
                        <a:solidFill>
                          <a:srgbClr val="FFFF00"/>
                        </a:solidFill>
                        <a:latin typeface="Arial" pitchFamily="34" charset="0"/>
                        <a:cs typeface="Arial" pitchFamily="34" charset="0"/>
                      </a:endParaRPr>
                    </a:p>
                  </a:txBody>
                  <a:tcPr anchor="ctr"/>
                </a:tc>
              </a:tr>
            </a:tbl>
          </a:graphicData>
        </a:graphic>
      </p:graphicFrame>
      <p:sp>
        <p:nvSpPr>
          <p:cNvPr id="4" name="Title 3"/>
          <p:cNvSpPr>
            <a:spLocks noGrp="1"/>
          </p:cNvSpPr>
          <p:nvPr>
            <p:ph type="title"/>
          </p:nvPr>
        </p:nvSpPr>
        <p:spPr/>
        <p:txBody>
          <a:bodyPr/>
          <a:lstStyle/>
          <a:p>
            <a:r>
              <a:rPr lang="en-US" dirty="0" smtClean="0"/>
              <a:t>Aspiring Higher</a:t>
            </a:r>
            <a:endParaRPr lang="en-US" dirty="0"/>
          </a:p>
        </p:txBody>
      </p:sp>
    </p:spTree>
    <p:extLst>
      <p:ext uri="{BB962C8B-B14F-4D97-AF65-F5344CB8AC3E}">
        <p14:creationId xmlns:p14="http://schemas.microsoft.com/office/powerpoint/2010/main" val="3981080907"/>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daho_flag_map.gif"/>
          <p:cNvPicPr>
            <a:picLocks noChangeAspect="1"/>
          </p:cNvPicPr>
          <p:nvPr/>
        </p:nvPicPr>
        <p:blipFill>
          <a:blip r:embed="rId3" cstate="print"/>
          <a:stretch>
            <a:fillRect/>
          </a:stretch>
        </p:blipFill>
        <p:spPr>
          <a:xfrm rot="20973500">
            <a:off x="83587" y="3019966"/>
            <a:ext cx="2325378" cy="3657600"/>
          </a:xfrm>
          <a:prstGeom prst="rect">
            <a:avLst/>
          </a:prstGeom>
        </p:spPr>
      </p:pic>
      <p:sp>
        <p:nvSpPr>
          <p:cNvPr id="4" name="Title 3"/>
          <p:cNvSpPr>
            <a:spLocks noGrp="1"/>
          </p:cNvSpPr>
          <p:nvPr>
            <p:ph type="title"/>
          </p:nvPr>
        </p:nvSpPr>
        <p:spPr/>
        <p:txBody>
          <a:bodyPr/>
          <a:lstStyle/>
          <a:p>
            <a:r>
              <a:rPr lang="en-US" dirty="0" smtClean="0"/>
              <a:t>Strategies</a:t>
            </a:r>
            <a:endParaRPr lang="en-US" dirty="0"/>
          </a:p>
        </p:txBody>
      </p:sp>
      <p:sp>
        <p:nvSpPr>
          <p:cNvPr id="5" name="Content Placeholder 4"/>
          <p:cNvSpPr>
            <a:spLocks noGrp="1"/>
          </p:cNvSpPr>
          <p:nvPr>
            <p:ph idx="1"/>
          </p:nvPr>
        </p:nvSpPr>
        <p:spPr/>
        <p:txBody>
          <a:bodyPr anchor="ctr"/>
          <a:lstStyle/>
          <a:p>
            <a:pPr algn="ctr">
              <a:buNone/>
            </a:pPr>
            <a:r>
              <a:rPr lang="en-US" dirty="0" smtClean="0"/>
              <a:t>Statewide Initiatives</a:t>
            </a:r>
          </a:p>
          <a:p>
            <a:pPr algn="ctr">
              <a:buNone/>
            </a:pPr>
            <a:r>
              <a:rPr lang="en-US" dirty="0" smtClean="0"/>
              <a:t>vs.</a:t>
            </a:r>
          </a:p>
          <a:p>
            <a:pPr algn="ctr">
              <a:buNone/>
            </a:pPr>
            <a:r>
              <a:rPr lang="en-US" dirty="0" smtClean="0"/>
              <a:t>Institution/Agency Initiatives</a:t>
            </a:r>
            <a:endParaRPr lang="en-US" dirty="0"/>
          </a:p>
        </p:txBody>
      </p:sp>
      <p:pic>
        <p:nvPicPr>
          <p:cNvPr id="8" name="Picture 7" descr="CSI_academic_logo3.gif"/>
          <p:cNvPicPr>
            <a:picLocks noChangeAspect="1"/>
          </p:cNvPicPr>
          <p:nvPr/>
        </p:nvPicPr>
        <p:blipFill>
          <a:blip r:embed="rId4" cstate="print"/>
          <a:stretch>
            <a:fillRect/>
          </a:stretch>
        </p:blipFill>
        <p:spPr>
          <a:xfrm>
            <a:off x="7848600" y="4419600"/>
            <a:ext cx="914400" cy="914400"/>
          </a:xfrm>
          <a:prstGeom prst="rect">
            <a:avLst/>
          </a:prstGeom>
        </p:spPr>
      </p:pic>
      <p:pic>
        <p:nvPicPr>
          <p:cNvPr id="9" name="Picture 8" descr="CWIlogo.jpg"/>
          <p:cNvPicPr>
            <a:picLocks noChangeAspect="1"/>
          </p:cNvPicPr>
          <p:nvPr/>
        </p:nvPicPr>
        <p:blipFill>
          <a:blip r:embed="rId5" cstate="print"/>
          <a:stretch>
            <a:fillRect/>
          </a:stretch>
        </p:blipFill>
        <p:spPr>
          <a:xfrm>
            <a:off x="7620000" y="5638800"/>
            <a:ext cx="1371600" cy="857250"/>
          </a:xfrm>
          <a:prstGeom prst="rect">
            <a:avLst/>
          </a:prstGeom>
        </p:spPr>
      </p:pic>
      <p:pic>
        <p:nvPicPr>
          <p:cNvPr id="10" name="Picture 9" descr="EITC #4 Logo color.tif"/>
          <p:cNvPicPr>
            <a:picLocks noChangeAspect="1"/>
          </p:cNvPicPr>
          <p:nvPr/>
        </p:nvPicPr>
        <p:blipFill>
          <a:blip r:embed="rId6" cstate="print"/>
          <a:stretch>
            <a:fillRect/>
          </a:stretch>
        </p:blipFill>
        <p:spPr>
          <a:xfrm>
            <a:off x="3124200" y="5257800"/>
            <a:ext cx="1371600" cy="996764"/>
          </a:xfrm>
          <a:prstGeom prst="rect">
            <a:avLst/>
          </a:prstGeom>
        </p:spPr>
      </p:pic>
      <p:pic>
        <p:nvPicPr>
          <p:cNvPr id="11" name="Picture 10" descr="horz2color[1].tif"/>
          <p:cNvPicPr>
            <a:picLocks noChangeAspect="1"/>
          </p:cNvPicPr>
          <p:nvPr/>
        </p:nvPicPr>
        <p:blipFill>
          <a:blip r:embed="rId7" cstate="print"/>
          <a:stretch>
            <a:fillRect/>
          </a:stretch>
        </p:blipFill>
        <p:spPr>
          <a:xfrm>
            <a:off x="1447800" y="3657600"/>
            <a:ext cx="1828800" cy="530942"/>
          </a:xfrm>
          <a:prstGeom prst="rect">
            <a:avLst/>
          </a:prstGeom>
        </p:spPr>
      </p:pic>
      <p:pic>
        <p:nvPicPr>
          <p:cNvPr id="12" name="Picture 11" descr="IdahoPTV.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257800" y="3581400"/>
            <a:ext cx="1828800" cy="665468"/>
          </a:xfrm>
          <a:prstGeom prst="rect">
            <a:avLst/>
          </a:prstGeom>
        </p:spPr>
      </p:pic>
      <p:pic>
        <p:nvPicPr>
          <p:cNvPr id="13" name="Picture 12" descr="IDVR.png"/>
          <p:cNvPicPr>
            <a:picLocks noChangeAspect="1"/>
          </p:cNvPicPr>
          <p:nvPr/>
        </p:nvPicPr>
        <p:blipFill>
          <a:blip r:embed="rId9" cstate="print"/>
          <a:stretch>
            <a:fillRect/>
          </a:stretch>
        </p:blipFill>
        <p:spPr>
          <a:xfrm>
            <a:off x="6019800" y="1524000"/>
            <a:ext cx="1371600" cy="1157561"/>
          </a:xfrm>
          <a:prstGeom prst="rect">
            <a:avLst/>
          </a:prstGeom>
        </p:spPr>
      </p:pic>
      <p:pic>
        <p:nvPicPr>
          <p:cNvPr id="14" name="Picture 13" descr="ISU-horizWordmark_sm.gif"/>
          <p:cNvPicPr>
            <a:picLocks noChangeAspect="1"/>
          </p:cNvPicPr>
          <p:nvPr/>
        </p:nvPicPr>
        <p:blipFill>
          <a:blip r:embed="rId10" cstate="print"/>
          <a:stretch>
            <a:fillRect/>
          </a:stretch>
        </p:blipFill>
        <p:spPr>
          <a:xfrm>
            <a:off x="304800" y="2286000"/>
            <a:ext cx="1828800" cy="535366"/>
          </a:xfrm>
          <a:prstGeom prst="rect">
            <a:avLst/>
          </a:prstGeom>
        </p:spPr>
      </p:pic>
      <p:pic>
        <p:nvPicPr>
          <p:cNvPr id="15" name="Picture 14" descr="Libraries.tif"/>
          <p:cNvPicPr>
            <a:picLocks noChangeAspect="1"/>
          </p:cNvPicPr>
          <p:nvPr/>
        </p:nvPicPr>
        <p:blipFill>
          <a:blip r:embed="rId11" cstate="print"/>
          <a:stretch>
            <a:fillRect/>
          </a:stretch>
        </p:blipFill>
        <p:spPr>
          <a:xfrm>
            <a:off x="7696200" y="2743200"/>
            <a:ext cx="1097280" cy="1244383"/>
          </a:xfrm>
          <a:prstGeom prst="rect">
            <a:avLst/>
          </a:prstGeom>
        </p:spPr>
      </p:pic>
      <p:pic>
        <p:nvPicPr>
          <p:cNvPr id="16" name="Picture 15" descr="MASTHEAD.gif"/>
          <p:cNvPicPr>
            <a:picLocks noChangeAspect="1"/>
          </p:cNvPicPr>
          <p:nvPr/>
        </p:nvPicPr>
        <p:blipFill>
          <a:blip r:embed="rId12" cstate="print"/>
          <a:stretch>
            <a:fillRect/>
          </a:stretch>
        </p:blipFill>
        <p:spPr>
          <a:xfrm>
            <a:off x="3276600" y="2362200"/>
            <a:ext cx="1828800" cy="410966"/>
          </a:xfrm>
          <a:prstGeom prst="rect">
            <a:avLst/>
          </a:prstGeom>
        </p:spPr>
      </p:pic>
      <p:pic>
        <p:nvPicPr>
          <p:cNvPr id="17" name="Picture 16" descr="NIC copy.gif"/>
          <p:cNvPicPr>
            <a:picLocks noChangeAspect="1"/>
          </p:cNvPicPr>
          <p:nvPr/>
        </p:nvPicPr>
        <p:blipFill>
          <a:blip r:embed="rId13" cstate="print"/>
          <a:stretch>
            <a:fillRect/>
          </a:stretch>
        </p:blipFill>
        <p:spPr>
          <a:xfrm>
            <a:off x="6781800" y="381000"/>
            <a:ext cx="1645920" cy="1006006"/>
          </a:xfrm>
          <a:prstGeom prst="rect">
            <a:avLst/>
          </a:prstGeom>
        </p:spPr>
      </p:pic>
      <p:pic>
        <p:nvPicPr>
          <p:cNvPr id="18" name="Picture 17" descr="SDEtransparent.gif"/>
          <p:cNvPicPr>
            <a:picLocks noChangeAspect="1"/>
          </p:cNvPicPr>
          <p:nvPr/>
        </p:nvPicPr>
        <p:blipFill>
          <a:blip r:embed="rId14" cstate="print"/>
          <a:stretch>
            <a:fillRect/>
          </a:stretch>
        </p:blipFill>
        <p:spPr>
          <a:xfrm>
            <a:off x="228600" y="304800"/>
            <a:ext cx="1976582" cy="1828800"/>
          </a:xfrm>
          <a:prstGeom prst="rect">
            <a:avLst/>
          </a:prstGeom>
        </p:spPr>
      </p:pic>
      <p:pic>
        <p:nvPicPr>
          <p:cNvPr id="19" name="Picture 18" descr="TransparentLogo (2).gif"/>
          <p:cNvPicPr>
            <a:picLocks noChangeAspect="1"/>
          </p:cNvPicPr>
          <p:nvPr/>
        </p:nvPicPr>
        <p:blipFill>
          <a:blip r:embed="rId15" cstate="print"/>
          <a:stretch>
            <a:fillRect/>
          </a:stretch>
        </p:blipFill>
        <p:spPr>
          <a:xfrm>
            <a:off x="5105400" y="5486400"/>
            <a:ext cx="1828800" cy="527901"/>
          </a:xfrm>
          <a:prstGeom prst="rect">
            <a:avLst/>
          </a:prstGeom>
        </p:spPr>
      </p:pic>
      <p:pic>
        <p:nvPicPr>
          <p:cNvPr id="20" name="Picture 19" descr="UItransparent copy.gif"/>
          <p:cNvPicPr>
            <a:picLocks noChangeAspect="1"/>
          </p:cNvPicPr>
          <p:nvPr/>
        </p:nvPicPr>
        <p:blipFill>
          <a:blip r:embed="rId16" cstate="print"/>
          <a:stretch>
            <a:fillRect/>
          </a:stretch>
        </p:blipFill>
        <p:spPr>
          <a:xfrm>
            <a:off x="2286000" y="1524000"/>
            <a:ext cx="2286000" cy="527541"/>
          </a:xfrm>
          <a:prstGeom prst="rect">
            <a:avLst/>
          </a:prstGeom>
        </p:spPr>
      </p:pic>
      <p:pic>
        <p:nvPicPr>
          <p:cNvPr id="21" name="Picture 20" descr="lc-nameplate-jpg1.jpg"/>
          <p:cNvPicPr>
            <a:picLocks noChangeAspect="1"/>
          </p:cNvPicPr>
          <p:nvPr/>
        </p:nvPicPr>
        <p:blipFill>
          <a:blip r:embed="rId17" cstate="print"/>
          <a:stretch>
            <a:fillRect/>
          </a:stretch>
        </p:blipFill>
        <p:spPr>
          <a:xfrm>
            <a:off x="5334000" y="6096000"/>
            <a:ext cx="1828800" cy="542765"/>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style.rotation</p:attrName>
                                        </p:attrNameLst>
                                      </p:cBhvr>
                                      <p:tavLst>
                                        <p:tav tm="0">
                                          <p:val>
                                            <p:fltVal val="720"/>
                                          </p:val>
                                        </p:tav>
                                        <p:tav tm="100000">
                                          <p:val>
                                            <p:fltVal val="0"/>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 calcmode="lin" valueType="num">
                                      <p:cBhvr>
                                        <p:cTn id="16" dur="2000" fill="hold"/>
                                        <p:tgtEl>
                                          <p:spTgt spid="9"/>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style.rotation</p:attrName>
                                        </p:attrNameLst>
                                      </p:cBhvr>
                                      <p:tavLst>
                                        <p:tav tm="0">
                                          <p:val>
                                            <p:fltVal val="720"/>
                                          </p:val>
                                        </p:tav>
                                        <p:tav tm="100000">
                                          <p:val>
                                            <p:fltVal val="0"/>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 calcmode="lin" valueType="num">
                                      <p:cBhvr>
                                        <p:cTn id="22" dur="2000" fill="hold"/>
                                        <p:tgtEl>
                                          <p:spTgt spid="10"/>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anim calcmode="lin" valueType="num">
                                      <p:cBhvr>
                                        <p:cTn id="26" dur="2000" fill="hold"/>
                                        <p:tgtEl>
                                          <p:spTgt spid="11"/>
                                        </p:tgtEl>
                                        <p:attrNameLst>
                                          <p:attrName>style.rotation</p:attrName>
                                        </p:attrNameLst>
                                      </p:cBhvr>
                                      <p:tavLst>
                                        <p:tav tm="0">
                                          <p:val>
                                            <p:fltVal val="720"/>
                                          </p:val>
                                        </p:tav>
                                        <p:tav tm="100000">
                                          <p:val>
                                            <p:fltVal val="0"/>
                                          </p:val>
                                        </p:tav>
                                      </p:tavLst>
                                    </p:anim>
                                    <p:anim calcmode="lin" valueType="num">
                                      <p:cBhvr>
                                        <p:cTn id="27" dur="2000" fill="hold"/>
                                        <p:tgtEl>
                                          <p:spTgt spid="11"/>
                                        </p:tgtEl>
                                        <p:attrNameLst>
                                          <p:attrName>ppt_h</p:attrName>
                                        </p:attrNameLst>
                                      </p:cBhvr>
                                      <p:tavLst>
                                        <p:tav tm="0">
                                          <p:val>
                                            <p:fltVal val="0"/>
                                          </p:val>
                                        </p:tav>
                                        <p:tav tm="100000">
                                          <p:val>
                                            <p:strVal val="#ppt_h"/>
                                          </p:val>
                                        </p:tav>
                                      </p:tavLst>
                                    </p:anim>
                                    <p:anim calcmode="lin" valueType="num">
                                      <p:cBhvr>
                                        <p:cTn id="28" dur="2000" fill="hold"/>
                                        <p:tgtEl>
                                          <p:spTgt spid="11"/>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style.rotation</p:attrName>
                                        </p:attrNameLst>
                                      </p:cBhvr>
                                      <p:tavLst>
                                        <p:tav tm="0">
                                          <p:val>
                                            <p:fltVal val="720"/>
                                          </p:val>
                                        </p:tav>
                                        <p:tav tm="100000">
                                          <p:val>
                                            <p:fltVal val="0"/>
                                          </p:val>
                                        </p:tav>
                                      </p:tavLst>
                                    </p:anim>
                                    <p:anim calcmode="lin" valueType="num">
                                      <p:cBhvr>
                                        <p:cTn id="33" dur="2000" fill="hold"/>
                                        <p:tgtEl>
                                          <p:spTgt spid="12"/>
                                        </p:tgtEl>
                                        <p:attrNameLst>
                                          <p:attrName>ppt_h</p:attrName>
                                        </p:attrNameLst>
                                      </p:cBhvr>
                                      <p:tavLst>
                                        <p:tav tm="0">
                                          <p:val>
                                            <p:fltVal val="0"/>
                                          </p:val>
                                        </p:tav>
                                        <p:tav tm="100000">
                                          <p:val>
                                            <p:strVal val="#ppt_h"/>
                                          </p:val>
                                        </p:tav>
                                      </p:tavLst>
                                    </p:anim>
                                    <p:anim calcmode="lin" valueType="num">
                                      <p:cBhvr>
                                        <p:cTn id="34" dur="2000" fill="hold"/>
                                        <p:tgtEl>
                                          <p:spTgt spid="12"/>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style.rotation</p:attrName>
                                        </p:attrNameLst>
                                      </p:cBhvr>
                                      <p:tavLst>
                                        <p:tav tm="0">
                                          <p:val>
                                            <p:fltVal val="720"/>
                                          </p:val>
                                        </p:tav>
                                        <p:tav tm="100000">
                                          <p:val>
                                            <p:fltVal val="0"/>
                                          </p:val>
                                        </p:tav>
                                      </p:tavLst>
                                    </p:anim>
                                    <p:anim calcmode="lin" valueType="num">
                                      <p:cBhvr>
                                        <p:cTn id="39" dur="2000" fill="hold"/>
                                        <p:tgtEl>
                                          <p:spTgt spid="13"/>
                                        </p:tgtEl>
                                        <p:attrNameLst>
                                          <p:attrName>ppt_h</p:attrName>
                                        </p:attrNameLst>
                                      </p:cBhvr>
                                      <p:tavLst>
                                        <p:tav tm="0">
                                          <p:val>
                                            <p:fltVal val="0"/>
                                          </p:val>
                                        </p:tav>
                                        <p:tav tm="100000">
                                          <p:val>
                                            <p:strVal val="#ppt_h"/>
                                          </p:val>
                                        </p:tav>
                                      </p:tavLst>
                                    </p:anim>
                                    <p:anim calcmode="lin" valueType="num">
                                      <p:cBhvr>
                                        <p:cTn id="40" dur="2000" fill="hold"/>
                                        <p:tgtEl>
                                          <p:spTgt spid="13"/>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anim calcmode="lin" valueType="num">
                                      <p:cBhvr>
                                        <p:cTn id="44" dur="2000" fill="hold"/>
                                        <p:tgtEl>
                                          <p:spTgt spid="14"/>
                                        </p:tgtEl>
                                        <p:attrNameLst>
                                          <p:attrName>style.rotation</p:attrName>
                                        </p:attrNameLst>
                                      </p:cBhvr>
                                      <p:tavLst>
                                        <p:tav tm="0">
                                          <p:val>
                                            <p:fltVal val="720"/>
                                          </p:val>
                                        </p:tav>
                                        <p:tav tm="100000">
                                          <p:val>
                                            <p:fltVal val="0"/>
                                          </p:val>
                                        </p:tav>
                                      </p:tavLst>
                                    </p:anim>
                                    <p:anim calcmode="lin" valueType="num">
                                      <p:cBhvr>
                                        <p:cTn id="45" dur="2000" fill="hold"/>
                                        <p:tgtEl>
                                          <p:spTgt spid="14"/>
                                        </p:tgtEl>
                                        <p:attrNameLst>
                                          <p:attrName>ppt_h</p:attrName>
                                        </p:attrNameLst>
                                      </p:cBhvr>
                                      <p:tavLst>
                                        <p:tav tm="0">
                                          <p:val>
                                            <p:fltVal val="0"/>
                                          </p:val>
                                        </p:tav>
                                        <p:tav tm="100000">
                                          <p:val>
                                            <p:strVal val="#ppt_h"/>
                                          </p:val>
                                        </p:tav>
                                      </p:tavLst>
                                    </p:anim>
                                    <p:anim calcmode="lin" valueType="num">
                                      <p:cBhvr>
                                        <p:cTn id="46" dur="2000" fill="hold"/>
                                        <p:tgtEl>
                                          <p:spTgt spid="14"/>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anim calcmode="lin" valueType="num">
                                      <p:cBhvr>
                                        <p:cTn id="50" dur="2000" fill="hold"/>
                                        <p:tgtEl>
                                          <p:spTgt spid="15"/>
                                        </p:tgtEl>
                                        <p:attrNameLst>
                                          <p:attrName>style.rotation</p:attrName>
                                        </p:attrNameLst>
                                      </p:cBhvr>
                                      <p:tavLst>
                                        <p:tav tm="0">
                                          <p:val>
                                            <p:fltVal val="720"/>
                                          </p:val>
                                        </p:tav>
                                        <p:tav tm="100000">
                                          <p:val>
                                            <p:fltVal val="0"/>
                                          </p:val>
                                        </p:tav>
                                      </p:tavLst>
                                    </p:anim>
                                    <p:anim calcmode="lin" valueType="num">
                                      <p:cBhvr>
                                        <p:cTn id="51" dur="2000" fill="hold"/>
                                        <p:tgtEl>
                                          <p:spTgt spid="15"/>
                                        </p:tgtEl>
                                        <p:attrNameLst>
                                          <p:attrName>ppt_h</p:attrName>
                                        </p:attrNameLst>
                                      </p:cBhvr>
                                      <p:tavLst>
                                        <p:tav tm="0">
                                          <p:val>
                                            <p:fltVal val="0"/>
                                          </p:val>
                                        </p:tav>
                                        <p:tav tm="100000">
                                          <p:val>
                                            <p:strVal val="#ppt_h"/>
                                          </p:val>
                                        </p:tav>
                                      </p:tavLst>
                                    </p:anim>
                                    <p:anim calcmode="lin" valueType="num">
                                      <p:cBhvr>
                                        <p:cTn id="52" dur="2000" fill="hold"/>
                                        <p:tgtEl>
                                          <p:spTgt spid="15"/>
                                        </p:tgtEl>
                                        <p:attrNameLst>
                                          <p:attrName>ppt_w</p:attrName>
                                        </p:attrNameLst>
                                      </p:cBhvr>
                                      <p:tavLst>
                                        <p:tav tm="0">
                                          <p:val>
                                            <p:fltVal val="0"/>
                                          </p:val>
                                        </p:tav>
                                        <p:tav tm="100000">
                                          <p:val>
                                            <p:strVal val="#ppt_w"/>
                                          </p:val>
                                        </p:tav>
                                      </p:tavLst>
                                    </p:anim>
                                  </p:childTnLst>
                                </p:cTn>
                              </p:par>
                              <p:par>
                                <p:cTn id="53" presetID="35"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000"/>
                                        <p:tgtEl>
                                          <p:spTgt spid="16"/>
                                        </p:tgtEl>
                                      </p:cBhvr>
                                    </p:animEffect>
                                    <p:anim calcmode="lin" valueType="num">
                                      <p:cBhvr>
                                        <p:cTn id="56" dur="2000" fill="hold"/>
                                        <p:tgtEl>
                                          <p:spTgt spid="16"/>
                                        </p:tgtEl>
                                        <p:attrNameLst>
                                          <p:attrName>style.rotation</p:attrName>
                                        </p:attrNameLst>
                                      </p:cBhvr>
                                      <p:tavLst>
                                        <p:tav tm="0">
                                          <p:val>
                                            <p:fltVal val="720"/>
                                          </p:val>
                                        </p:tav>
                                        <p:tav tm="100000">
                                          <p:val>
                                            <p:fltVal val="0"/>
                                          </p:val>
                                        </p:tav>
                                      </p:tavLst>
                                    </p:anim>
                                    <p:anim calcmode="lin" valueType="num">
                                      <p:cBhvr>
                                        <p:cTn id="57" dur="2000" fill="hold"/>
                                        <p:tgtEl>
                                          <p:spTgt spid="16"/>
                                        </p:tgtEl>
                                        <p:attrNameLst>
                                          <p:attrName>ppt_h</p:attrName>
                                        </p:attrNameLst>
                                      </p:cBhvr>
                                      <p:tavLst>
                                        <p:tav tm="0">
                                          <p:val>
                                            <p:fltVal val="0"/>
                                          </p:val>
                                        </p:tav>
                                        <p:tav tm="100000">
                                          <p:val>
                                            <p:strVal val="#ppt_h"/>
                                          </p:val>
                                        </p:tav>
                                      </p:tavLst>
                                    </p:anim>
                                    <p:anim calcmode="lin" valueType="num">
                                      <p:cBhvr>
                                        <p:cTn id="58" dur="2000" fill="hold"/>
                                        <p:tgtEl>
                                          <p:spTgt spid="16"/>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2000"/>
                                        <p:tgtEl>
                                          <p:spTgt spid="17"/>
                                        </p:tgtEl>
                                      </p:cBhvr>
                                    </p:animEffect>
                                    <p:anim calcmode="lin" valueType="num">
                                      <p:cBhvr>
                                        <p:cTn id="62" dur="2000" fill="hold"/>
                                        <p:tgtEl>
                                          <p:spTgt spid="17"/>
                                        </p:tgtEl>
                                        <p:attrNameLst>
                                          <p:attrName>style.rotation</p:attrName>
                                        </p:attrNameLst>
                                      </p:cBhvr>
                                      <p:tavLst>
                                        <p:tav tm="0">
                                          <p:val>
                                            <p:fltVal val="720"/>
                                          </p:val>
                                        </p:tav>
                                        <p:tav tm="100000">
                                          <p:val>
                                            <p:fltVal val="0"/>
                                          </p:val>
                                        </p:tav>
                                      </p:tavLst>
                                    </p:anim>
                                    <p:anim calcmode="lin" valueType="num">
                                      <p:cBhvr>
                                        <p:cTn id="63" dur="2000" fill="hold"/>
                                        <p:tgtEl>
                                          <p:spTgt spid="17"/>
                                        </p:tgtEl>
                                        <p:attrNameLst>
                                          <p:attrName>ppt_h</p:attrName>
                                        </p:attrNameLst>
                                      </p:cBhvr>
                                      <p:tavLst>
                                        <p:tav tm="0">
                                          <p:val>
                                            <p:fltVal val="0"/>
                                          </p:val>
                                        </p:tav>
                                        <p:tav tm="100000">
                                          <p:val>
                                            <p:strVal val="#ppt_h"/>
                                          </p:val>
                                        </p:tav>
                                      </p:tavLst>
                                    </p:anim>
                                    <p:anim calcmode="lin" valueType="num">
                                      <p:cBhvr>
                                        <p:cTn id="64" dur="2000" fill="hold"/>
                                        <p:tgtEl>
                                          <p:spTgt spid="17"/>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anim calcmode="lin" valueType="num">
                                      <p:cBhvr>
                                        <p:cTn id="68" dur="2000" fill="hold"/>
                                        <p:tgtEl>
                                          <p:spTgt spid="18"/>
                                        </p:tgtEl>
                                        <p:attrNameLst>
                                          <p:attrName>style.rotation</p:attrName>
                                        </p:attrNameLst>
                                      </p:cBhvr>
                                      <p:tavLst>
                                        <p:tav tm="0">
                                          <p:val>
                                            <p:fltVal val="720"/>
                                          </p:val>
                                        </p:tav>
                                        <p:tav tm="100000">
                                          <p:val>
                                            <p:fltVal val="0"/>
                                          </p:val>
                                        </p:tav>
                                      </p:tavLst>
                                    </p:anim>
                                    <p:anim calcmode="lin" valueType="num">
                                      <p:cBhvr>
                                        <p:cTn id="69" dur="2000" fill="hold"/>
                                        <p:tgtEl>
                                          <p:spTgt spid="18"/>
                                        </p:tgtEl>
                                        <p:attrNameLst>
                                          <p:attrName>ppt_h</p:attrName>
                                        </p:attrNameLst>
                                      </p:cBhvr>
                                      <p:tavLst>
                                        <p:tav tm="0">
                                          <p:val>
                                            <p:fltVal val="0"/>
                                          </p:val>
                                        </p:tav>
                                        <p:tav tm="100000">
                                          <p:val>
                                            <p:strVal val="#ppt_h"/>
                                          </p:val>
                                        </p:tav>
                                      </p:tavLst>
                                    </p:anim>
                                    <p:anim calcmode="lin" valueType="num">
                                      <p:cBhvr>
                                        <p:cTn id="70" dur="2000" fill="hold"/>
                                        <p:tgtEl>
                                          <p:spTgt spid="18"/>
                                        </p:tgtEl>
                                        <p:attrNameLst>
                                          <p:attrName>ppt_w</p:attrName>
                                        </p:attrNameLst>
                                      </p:cBhvr>
                                      <p:tavLst>
                                        <p:tav tm="0">
                                          <p:val>
                                            <p:fltVal val="0"/>
                                          </p:val>
                                        </p:tav>
                                        <p:tav tm="100000">
                                          <p:val>
                                            <p:strVal val="#ppt_w"/>
                                          </p:val>
                                        </p:tav>
                                      </p:tavLst>
                                    </p:anim>
                                  </p:childTnLst>
                                </p:cTn>
                              </p:par>
                              <p:par>
                                <p:cTn id="71" presetID="35"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2000"/>
                                        <p:tgtEl>
                                          <p:spTgt spid="19"/>
                                        </p:tgtEl>
                                      </p:cBhvr>
                                    </p:animEffect>
                                    <p:anim calcmode="lin" valueType="num">
                                      <p:cBhvr>
                                        <p:cTn id="74" dur="2000" fill="hold"/>
                                        <p:tgtEl>
                                          <p:spTgt spid="19"/>
                                        </p:tgtEl>
                                        <p:attrNameLst>
                                          <p:attrName>style.rotation</p:attrName>
                                        </p:attrNameLst>
                                      </p:cBhvr>
                                      <p:tavLst>
                                        <p:tav tm="0">
                                          <p:val>
                                            <p:fltVal val="720"/>
                                          </p:val>
                                        </p:tav>
                                        <p:tav tm="100000">
                                          <p:val>
                                            <p:fltVal val="0"/>
                                          </p:val>
                                        </p:tav>
                                      </p:tavLst>
                                    </p:anim>
                                    <p:anim calcmode="lin" valueType="num">
                                      <p:cBhvr>
                                        <p:cTn id="75" dur="2000" fill="hold"/>
                                        <p:tgtEl>
                                          <p:spTgt spid="19"/>
                                        </p:tgtEl>
                                        <p:attrNameLst>
                                          <p:attrName>ppt_h</p:attrName>
                                        </p:attrNameLst>
                                      </p:cBhvr>
                                      <p:tavLst>
                                        <p:tav tm="0">
                                          <p:val>
                                            <p:fltVal val="0"/>
                                          </p:val>
                                        </p:tav>
                                        <p:tav tm="100000">
                                          <p:val>
                                            <p:strVal val="#ppt_h"/>
                                          </p:val>
                                        </p:tav>
                                      </p:tavLst>
                                    </p:anim>
                                    <p:anim calcmode="lin" valueType="num">
                                      <p:cBhvr>
                                        <p:cTn id="76" dur="2000" fill="hold"/>
                                        <p:tgtEl>
                                          <p:spTgt spid="19"/>
                                        </p:tgtEl>
                                        <p:attrNameLst>
                                          <p:attrName>ppt_w</p:attrName>
                                        </p:attrNameLst>
                                      </p:cBhvr>
                                      <p:tavLst>
                                        <p:tav tm="0">
                                          <p:val>
                                            <p:fltVal val="0"/>
                                          </p:val>
                                        </p:tav>
                                        <p:tav tm="100000">
                                          <p:val>
                                            <p:strVal val="#ppt_w"/>
                                          </p:val>
                                        </p:tav>
                                      </p:tavLst>
                                    </p:anim>
                                  </p:childTnLst>
                                </p:cTn>
                              </p:par>
                              <p:par>
                                <p:cTn id="77" presetID="35"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000"/>
                                        <p:tgtEl>
                                          <p:spTgt spid="20"/>
                                        </p:tgtEl>
                                      </p:cBhvr>
                                    </p:animEffect>
                                    <p:anim calcmode="lin" valueType="num">
                                      <p:cBhvr>
                                        <p:cTn id="80" dur="2000" fill="hold"/>
                                        <p:tgtEl>
                                          <p:spTgt spid="20"/>
                                        </p:tgtEl>
                                        <p:attrNameLst>
                                          <p:attrName>style.rotation</p:attrName>
                                        </p:attrNameLst>
                                      </p:cBhvr>
                                      <p:tavLst>
                                        <p:tav tm="0">
                                          <p:val>
                                            <p:fltVal val="720"/>
                                          </p:val>
                                        </p:tav>
                                        <p:tav tm="100000">
                                          <p:val>
                                            <p:fltVal val="0"/>
                                          </p:val>
                                        </p:tav>
                                      </p:tavLst>
                                    </p:anim>
                                    <p:anim calcmode="lin" valueType="num">
                                      <p:cBhvr>
                                        <p:cTn id="81" dur="2000" fill="hold"/>
                                        <p:tgtEl>
                                          <p:spTgt spid="20"/>
                                        </p:tgtEl>
                                        <p:attrNameLst>
                                          <p:attrName>ppt_h</p:attrName>
                                        </p:attrNameLst>
                                      </p:cBhvr>
                                      <p:tavLst>
                                        <p:tav tm="0">
                                          <p:val>
                                            <p:fltVal val="0"/>
                                          </p:val>
                                        </p:tav>
                                        <p:tav tm="100000">
                                          <p:val>
                                            <p:strVal val="#ppt_h"/>
                                          </p:val>
                                        </p:tav>
                                      </p:tavLst>
                                    </p:anim>
                                    <p:anim calcmode="lin" valueType="num">
                                      <p:cBhvr>
                                        <p:cTn id="82" dur="2000" fill="hold"/>
                                        <p:tgtEl>
                                          <p:spTgt spid="20"/>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2000"/>
                                        <p:tgtEl>
                                          <p:spTgt spid="21"/>
                                        </p:tgtEl>
                                      </p:cBhvr>
                                    </p:animEffect>
                                    <p:anim calcmode="lin" valueType="num">
                                      <p:cBhvr>
                                        <p:cTn id="86" dur="2000" fill="hold"/>
                                        <p:tgtEl>
                                          <p:spTgt spid="21"/>
                                        </p:tgtEl>
                                        <p:attrNameLst>
                                          <p:attrName>style.rotation</p:attrName>
                                        </p:attrNameLst>
                                      </p:cBhvr>
                                      <p:tavLst>
                                        <p:tav tm="0">
                                          <p:val>
                                            <p:fltVal val="720"/>
                                          </p:val>
                                        </p:tav>
                                        <p:tav tm="100000">
                                          <p:val>
                                            <p:fltVal val="0"/>
                                          </p:val>
                                        </p:tav>
                                      </p:tavLst>
                                    </p:anim>
                                    <p:anim calcmode="lin" valueType="num">
                                      <p:cBhvr>
                                        <p:cTn id="87" dur="2000" fill="hold"/>
                                        <p:tgtEl>
                                          <p:spTgt spid="21"/>
                                        </p:tgtEl>
                                        <p:attrNameLst>
                                          <p:attrName>ppt_h</p:attrName>
                                        </p:attrNameLst>
                                      </p:cBhvr>
                                      <p:tavLst>
                                        <p:tav tm="0">
                                          <p:val>
                                            <p:fltVal val="0"/>
                                          </p:val>
                                        </p:tav>
                                        <p:tav tm="100000">
                                          <p:val>
                                            <p:strVal val="#ppt_h"/>
                                          </p:val>
                                        </p:tav>
                                      </p:tavLst>
                                    </p:anim>
                                    <p:anim calcmode="lin" valueType="num">
                                      <p:cBhvr>
                                        <p:cTn id="88"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60% Goal</a:t>
            </a:r>
            <a:endParaRPr lang="en-US" dirty="0"/>
          </a:p>
        </p:txBody>
      </p:sp>
      <p:sp>
        <p:nvSpPr>
          <p:cNvPr id="3" name="Text Placeholder 2"/>
          <p:cNvSpPr>
            <a:spLocks noGrp="1"/>
          </p:cNvSpPr>
          <p:nvPr>
            <p:ph type="body" idx="1"/>
          </p:nvPr>
        </p:nvSpPr>
        <p:spPr/>
        <p:txBody>
          <a:bodyPr/>
          <a:lstStyle/>
          <a:p>
            <a:r>
              <a:rPr lang="en-US" dirty="0" smtClean="0"/>
              <a:t>Meeting the</a:t>
            </a:r>
            <a:endParaRPr lang="en-US" dirty="0"/>
          </a:p>
        </p:txBody>
      </p:sp>
    </p:spTree>
    <p:extLst>
      <p:ext uri="{BB962C8B-B14F-4D97-AF65-F5344CB8AC3E}">
        <p14:creationId xmlns:p14="http://schemas.microsoft.com/office/powerpoint/2010/main" val="529170455"/>
      </p:ext>
    </p:extLst>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Growth to Goal</a:t>
            </a:r>
            <a:endParaRPr lang="en-US" dirty="0"/>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76400"/>
            <a:ext cx="7062064" cy="459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952733"/>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Growth to Goal</a:t>
            </a:r>
            <a:endParaRPr lang="en-US" dirty="0"/>
          </a:p>
        </p:txBody>
      </p:sp>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57350"/>
            <a:ext cx="7058324" cy="460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00066"/>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9388"/>
            <a:ext cx="8229600" cy="1143000"/>
          </a:xfrm>
        </p:spPr>
        <p:txBody>
          <a:bodyPr>
            <a:noAutofit/>
          </a:bodyPr>
          <a:lstStyle/>
          <a:p>
            <a:r>
              <a:rPr lang="en-US" sz="4400" dirty="0" smtClean="0"/>
              <a:t>Top 7 WICHE vs </a:t>
            </a:r>
            <a:r>
              <a:rPr lang="en-US" sz="4400" dirty="0" err="1" smtClean="0"/>
              <a:t>Carnevale</a:t>
            </a:r>
            <a:r>
              <a:rPr lang="en-US" sz="4400" dirty="0" smtClean="0"/>
              <a:t>-Based Proportions</a:t>
            </a:r>
            <a:endParaRPr lang="en-US" sz="4400"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54376" y="1466849"/>
            <a:ext cx="6594224" cy="48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37077"/>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0354.gif"/>
          <p:cNvPicPr>
            <a:picLocks noChangeAspect="1"/>
          </p:cNvPicPr>
          <p:nvPr/>
        </p:nvPicPr>
        <p:blipFill>
          <a:blip r:embed="rId3" cstate="print"/>
          <a:stretch>
            <a:fillRect/>
          </a:stretch>
        </p:blipFill>
        <p:spPr>
          <a:xfrm rot="16200000">
            <a:off x="5017405" y="545196"/>
            <a:ext cx="322399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lstStyle/>
          <a:p>
            <a:r>
              <a:rPr lang="en-US" dirty="0" smtClean="0"/>
              <a:t>Strengthen the pipeline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9540093"/>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Strengthen the Pipeline</a:t>
            </a:r>
            <a:endParaRPr lang="en-US" sz="4800" dirty="0"/>
          </a:p>
        </p:txBody>
      </p:sp>
      <p:sp>
        <p:nvSpPr>
          <p:cNvPr id="3" name="Content Placeholder 2"/>
          <p:cNvSpPr>
            <a:spLocks noGrp="1"/>
          </p:cNvSpPr>
          <p:nvPr>
            <p:ph idx="1"/>
          </p:nvPr>
        </p:nvSpPr>
        <p:spPr>
          <a:xfrm>
            <a:off x="457200" y="1143000"/>
            <a:ext cx="5105400" cy="5715000"/>
          </a:xfrm>
          <a:noFill/>
        </p:spPr>
        <p:txBody>
          <a:bodyPr anchor="ctr">
            <a:normAutofit/>
          </a:bodyPr>
          <a:lstStyle/>
          <a:p>
            <a:pPr marL="0" lvl="0" indent="0">
              <a:buNone/>
            </a:pPr>
            <a:r>
              <a:rPr lang="en-US" dirty="0" smtClean="0"/>
              <a:t>Ensure College and Career Readiness</a:t>
            </a: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50354.gif"/>
          <p:cNvPicPr>
            <a:picLocks noChangeAspect="1"/>
          </p:cNvPicPr>
          <p:nvPr/>
        </p:nvPicPr>
        <p:blipFill>
          <a:blip r:embed="rId3" cstate="print"/>
          <a:stretch>
            <a:fillRect/>
          </a:stretch>
        </p:blipFill>
        <p:spPr>
          <a:xfrm rot="16200000">
            <a:off x="5550805" y="1436005"/>
            <a:ext cx="322399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p:cNvSpPr>
            <a:spLocks noGrp="1"/>
          </p:cNvSpPr>
          <p:nvPr>
            <p:ph idx="1"/>
          </p:nvPr>
        </p:nvSpPr>
        <p:spPr>
          <a:xfrm>
            <a:off x="457200" y="1143000"/>
            <a:ext cx="4876800" cy="5715000"/>
          </a:xfrm>
          <a:noFill/>
        </p:spPr>
        <p:txBody>
          <a:bodyPr anchor="ctr">
            <a:normAutofit/>
          </a:bodyPr>
          <a:lstStyle/>
          <a:p>
            <a:pPr marL="0" lvl="0" indent="0">
              <a:buNone/>
            </a:pPr>
            <a:r>
              <a:rPr lang="en-US" dirty="0" smtClean="0"/>
              <a:t>Develop Intentional Advising Along the K-20 Continuum</a:t>
            </a:r>
          </a:p>
        </p:txBody>
      </p:sp>
      <p:sp>
        <p:nvSpPr>
          <p:cNvPr id="7" name="Title 1"/>
          <p:cNvSpPr>
            <a:spLocks noGrp="1"/>
          </p:cNvSpPr>
          <p:nvPr>
            <p:ph type="title"/>
          </p:nvPr>
        </p:nvSpPr>
        <p:spPr>
          <a:xfrm>
            <a:off x="457200" y="274638"/>
            <a:ext cx="8229600" cy="1143000"/>
          </a:xfrm>
        </p:spPr>
        <p:txBody>
          <a:bodyPr>
            <a:normAutofit/>
          </a:bodyPr>
          <a:lstStyle/>
          <a:p>
            <a:r>
              <a:rPr lang="en-US" sz="4800" dirty="0" smtClean="0"/>
              <a:t>Strengthen the Pipeline</a:t>
            </a:r>
            <a:endParaRPr lang="en-US" sz="4800" dirty="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50354.gif"/>
          <p:cNvPicPr>
            <a:picLocks noChangeAspect="1"/>
          </p:cNvPicPr>
          <p:nvPr/>
        </p:nvPicPr>
        <p:blipFill>
          <a:blip r:embed="rId3" cstate="print"/>
          <a:stretch>
            <a:fillRect/>
          </a:stretch>
        </p:blipFill>
        <p:spPr>
          <a:xfrm rot="16200000">
            <a:off x="5550805" y="1436005"/>
            <a:ext cx="322399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p:cNvSpPr>
            <a:spLocks noGrp="1"/>
          </p:cNvSpPr>
          <p:nvPr>
            <p:ph idx="1"/>
          </p:nvPr>
        </p:nvSpPr>
        <p:spPr>
          <a:xfrm>
            <a:off x="457200" y="1143000"/>
            <a:ext cx="4495800" cy="5715000"/>
          </a:xfrm>
          <a:noFill/>
        </p:spPr>
        <p:txBody>
          <a:bodyPr anchor="ctr">
            <a:normAutofit/>
          </a:bodyPr>
          <a:lstStyle/>
          <a:p>
            <a:pPr marL="0" indent="0">
              <a:buNone/>
            </a:pPr>
            <a:r>
              <a:rPr lang="en-US" dirty="0" smtClean="0"/>
              <a:t>Support Accelerated High School to Postsecondary and Career Pathways</a:t>
            </a:r>
            <a:endParaRPr lang="en-US" dirty="0"/>
          </a:p>
        </p:txBody>
      </p:sp>
      <p:sp>
        <p:nvSpPr>
          <p:cNvPr id="7" name="Title 1"/>
          <p:cNvSpPr>
            <a:spLocks noGrp="1"/>
          </p:cNvSpPr>
          <p:nvPr>
            <p:ph type="title"/>
          </p:nvPr>
        </p:nvSpPr>
        <p:spPr>
          <a:xfrm>
            <a:off x="457200" y="274638"/>
            <a:ext cx="8229600" cy="1143000"/>
          </a:xfrm>
        </p:spPr>
        <p:txBody>
          <a:bodyPr>
            <a:normAutofit/>
          </a:bodyPr>
          <a:lstStyle/>
          <a:p>
            <a:r>
              <a:rPr lang="en-US" sz="4800" dirty="0" smtClean="0"/>
              <a:t>Strengthen the Pipeline</a:t>
            </a:r>
            <a:endParaRPr lang="en-US" sz="4800" dirty="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ivation-mindset.jpg"/>
          <p:cNvPicPr>
            <a:picLocks noChangeAspect="1"/>
          </p:cNvPicPr>
          <p:nvPr/>
        </p:nvPicPr>
        <p:blipFill>
          <a:blip r:embed="rId3" cstate="print"/>
          <a:stretch>
            <a:fillRect/>
          </a:stretch>
        </p:blipFill>
        <p:spPr>
          <a:xfrm rot="735412">
            <a:off x="3934512" y="1525874"/>
            <a:ext cx="4658685" cy="3108960"/>
          </a:xfrm>
          <a:prstGeom prst="rect">
            <a:avLst/>
          </a:prstGeom>
          <a:solidFill>
            <a:srgbClr val="FFFFFF">
              <a:shade val="85000"/>
            </a:srgbClr>
          </a:solidFill>
          <a:ln w="1905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dirty="0" smtClean="0"/>
              <a:t>Transform Remediation</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614248"/>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CCI">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CI">
      <a:majorFont>
        <a:latin typeface="Elephant"/>
        <a:ea typeface=""/>
        <a:cs typeface=""/>
      </a:majorFont>
      <a:minorFont>
        <a:latin typeface="Adobe Heiti Std 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1878</TotalTime>
  <Words>3065</Words>
  <Application>Microsoft Office PowerPoint</Application>
  <PresentationFormat>On-screen Show (4:3)</PresentationFormat>
  <Paragraphs>375</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CCI</vt:lpstr>
      <vt:lpstr>Complete College Idaho Plan</vt:lpstr>
      <vt:lpstr>CCI Plan</vt:lpstr>
      <vt:lpstr>Complete College Idaho</vt:lpstr>
      <vt:lpstr>Strategies</vt:lpstr>
      <vt:lpstr>Strengthen the pipeline</vt:lpstr>
      <vt:lpstr>Strengthen the Pipeline</vt:lpstr>
      <vt:lpstr>Strengthen the Pipeline</vt:lpstr>
      <vt:lpstr>Strengthen the Pipeline</vt:lpstr>
      <vt:lpstr>Transform Remediation</vt:lpstr>
      <vt:lpstr>Transform Remediation</vt:lpstr>
      <vt:lpstr>Transform Remediation</vt:lpstr>
      <vt:lpstr>Transform Remediation</vt:lpstr>
      <vt:lpstr>Structure for success</vt:lpstr>
      <vt:lpstr>Structure for Success</vt:lpstr>
      <vt:lpstr>Reward Progress and Completion</vt:lpstr>
      <vt:lpstr>Reward Progress &amp; Completion</vt:lpstr>
      <vt:lpstr>Reward Progress &amp; Completion</vt:lpstr>
      <vt:lpstr>Reward Progress &amp; Completion</vt:lpstr>
      <vt:lpstr>Leverage Partnerships</vt:lpstr>
      <vt:lpstr>Leverage Partnerships</vt:lpstr>
      <vt:lpstr>Leverage Partnerships</vt:lpstr>
      <vt:lpstr>Leverage Partnerships</vt:lpstr>
      <vt:lpstr>60% Goal</vt:lpstr>
      <vt:lpstr>Refining the 60% Goal</vt:lpstr>
      <vt:lpstr>Refining the 60% Goal</vt:lpstr>
      <vt:lpstr>Goal-Related Findings</vt:lpstr>
      <vt:lpstr>Goal-Related Findings</vt:lpstr>
      <vt:lpstr>Goal-Related Findings</vt:lpstr>
      <vt:lpstr>Goal-Related Findings</vt:lpstr>
      <vt:lpstr>Goal-Related Findings</vt:lpstr>
      <vt:lpstr>Goal-Related Findings</vt:lpstr>
      <vt:lpstr>WICHE states</vt:lpstr>
      <vt:lpstr>WICHE States</vt:lpstr>
      <vt:lpstr>WICHE States</vt:lpstr>
      <vt:lpstr>WICHE States</vt:lpstr>
      <vt:lpstr>WICHE States</vt:lpstr>
      <vt:lpstr>WICHE States</vt:lpstr>
      <vt:lpstr>Staff Recommendation</vt:lpstr>
      <vt:lpstr>Aspiring Higher</vt:lpstr>
      <vt:lpstr>60% Goal</vt:lpstr>
      <vt:lpstr>Growth to Goal</vt:lpstr>
      <vt:lpstr>Growth to Goal</vt:lpstr>
      <vt:lpstr>Questions</vt:lpstr>
      <vt:lpstr>Top 7 WICHE vs Carnevale-Based Proportions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Plan</dc:title>
  <dc:creator>jpiper</dc:creator>
  <cp:lastModifiedBy>Jessica Piper</cp:lastModifiedBy>
  <cp:revision>250</cp:revision>
  <cp:lastPrinted>2012-06-19T22:07:55Z</cp:lastPrinted>
  <dcterms:created xsi:type="dcterms:W3CDTF">2012-06-12T14:51:02Z</dcterms:created>
  <dcterms:modified xsi:type="dcterms:W3CDTF">2012-06-19T22:23:53Z</dcterms:modified>
</cp:coreProperties>
</file>